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1" r:id="rId35"/>
    <p:sldId id="290" r:id="rId36"/>
    <p:sldId id="293" r:id="rId37"/>
    <p:sldId id="292" r:id="rId38"/>
    <p:sldId id="294" r:id="rId39"/>
    <p:sldId id="296" r:id="rId40"/>
    <p:sldId id="295" r:id="rId41"/>
    <p:sldId id="297" r:id="rId42"/>
    <p:sldId id="298" r:id="rId43"/>
    <p:sldId id="299" r:id="rId44"/>
    <p:sldId id="301" r:id="rId45"/>
    <p:sldId id="302" r:id="rId46"/>
    <p:sldId id="303" r:id="rId47"/>
    <p:sldId id="304" r:id="rId48"/>
    <p:sldId id="305" r:id="rId49"/>
    <p:sldId id="306" r:id="rId50"/>
    <p:sldId id="308" r:id="rId51"/>
    <p:sldId id="307" r:id="rId52"/>
    <p:sldId id="309" r:id="rId53"/>
    <p:sldId id="310" r:id="rId54"/>
    <p:sldId id="311" r:id="rId55"/>
    <p:sldId id="312" r:id="rId56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65" autoAdjust="0"/>
    <p:restoredTop sz="94603" autoAdjust="0"/>
  </p:normalViewPr>
  <p:slideViewPr>
    <p:cSldViewPr>
      <p:cViewPr varScale="1">
        <p:scale>
          <a:sx n="70" d="100"/>
          <a:sy n="70" d="100"/>
        </p:scale>
        <p:origin x="690" y="78"/>
      </p:cViewPr>
      <p:guideLst>
        <p:guide orient="horz" pos="215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2025-03-20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53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aplestoryworlds.nexon.com/ko/play/8d51c0c6c333483c91e345ff0184e5b8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0.png"/><Relationship Id="rId10" Type="http://schemas.openxmlformats.org/officeDocument/2006/relationships/image" Target="../media/image34.png"/><Relationship Id="rId4" Type="http://schemas.openxmlformats.org/officeDocument/2006/relationships/image" Target="../media/image2.png"/><Relationship Id="rId9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flexboxfroggy.com/#ko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8000" y="1549400"/>
            <a:ext cx="6756400" cy="6756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026400" y="3657600"/>
            <a:ext cx="5905500" cy="1231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32800"/>
              </a:lnSpc>
              <a:defRPr/>
            </a:pPr>
            <a:r>
              <a:rPr lang="en-US" sz="7000" b="0" i="0" u="none" strike="noStrike">
                <a:solidFill>
                  <a:srgbClr val="000000"/>
                </a:solidFill>
                <a:latin typeface="Noto Sans CJK KR Bold"/>
              </a:rPr>
              <a:t>CSS</a:t>
            </a:r>
            <a:r>
              <a:rPr lang="ko-KR" sz="7000" b="0" i="0" u="none" strike="noStrike">
                <a:solidFill>
                  <a:srgbClr val="000000"/>
                </a:solidFill>
                <a:ea typeface="Noto Sans CJK KR Bold"/>
              </a:rPr>
              <a:t>심화</a:t>
            </a:r>
            <a:r>
              <a:rPr lang="en-US" sz="7000" b="0" i="0" u="none" strike="noStrike">
                <a:solidFill>
                  <a:srgbClr val="000000"/>
                </a:solidFill>
                <a:latin typeface="Noto Sans CJK KR Bold"/>
              </a:rPr>
              <a:t> &amp; Git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804400" y="5334000"/>
            <a:ext cx="3683000" cy="622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32800"/>
              </a:lnSpc>
              <a:defRPr/>
            </a:pPr>
            <a:r>
              <a:rPr lang="ko-KR" sz="3500" b="0" i="0" u="none" strike="noStrike">
                <a:solidFill>
                  <a:srgbClr val="000000"/>
                </a:solidFill>
                <a:ea typeface="Noto Sans CJK KR Medium"/>
              </a:rPr>
              <a:t>세션강의</a:t>
            </a:r>
            <a:r>
              <a:rPr lang="en-US" sz="3500" b="0" i="0" u="none" strike="noStrike">
                <a:solidFill>
                  <a:srgbClr val="000000"/>
                </a:solidFill>
                <a:latin typeface="Noto Sans CJK KR Medium"/>
              </a:rPr>
              <a:t> : </a:t>
            </a:r>
            <a:r>
              <a:rPr lang="ko-KR" sz="3500" b="0" i="0" u="none" strike="noStrike">
                <a:solidFill>
                  <a:srgbClr val="000000"/>
                </a:solidFill>
                <a:ea typeface="Noto Sans CJK KR Medium"/>
              </a:rPr>
              <a:t>박성영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4900" y="215900"/>
            <a:ext cx="2463800" cy="246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3873500"/>
            <a:ext cx="4114800" cy="5867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700" y="3873500"/>
            <a:ext cx="4051300" cy="487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500" y="3848100"/>
            <a:ext cx="4051300" cy="5511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93800" y="914400"/>
            <a:ext cx="6477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3. Position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9800" y="2984500"/>
            <a:ext cx="34544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position : static;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97500" y="2997200"/>
            <a:ext cx="40513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position : relative;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07600" y="3022600"/>
            <a:ext cx="40513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position : </a:t>
            </a:r>
            <a:r>
              <a:rPr lang="en-US" sz="3500" dirty="0">
                <a:solidFill>
                  <a:srgbClr val="000000"/>
                </a:solidFill>
                <a:latin typeface="Pretendard Regular"/>
              </a:rPr>
              <a:t>absolute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;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4900" y="215900"/>
            <a:ext cx="2463800" cy="246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300" y="4330700"/>
            <a:ext cx="12839700" cy="2413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93800" y="914400"/>
            <a:ext cx="6477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3.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반응형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구축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87500" y="3022600"/>
            <a:ext cx="151130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D6F22"/>
                </a:solidFill>
                <a:latin typeface="Pretendard Regular"/>
                <a:hlinkClick r:id="rId4"/>
              </a:rPr>
              <a:t>https://maplestoryworlds.nexon.com/ko/play/8d51c0c6c333483c91e345ff0184e5b8/</a:t>
            </a:r>
            <a:endParaRPr lang="en-US" sz="2600" b="0" i="0" u="none" strike="noStrike" dirty="0">
              <a:solidFill>
                <a:srgbClr val="FD6F22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4900" y="215900"/>
            <a:ext cx="2463800" cy="246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300" y="2679700"/>
            <a:ext cx="11468100" cy="7048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100" y="1447800"/>
            <a:ext cx="11722100" cy="33401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4900" y="215900"/>
            <a:ext cx="2463800" cy="246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0300" y="5461000"/>
            <a:ext cx="7543800" cy="256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93800" y="914400"/>
            <a:ext cx="6477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3. Git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12800" y="2438400"/>
            <a:ext cx="7785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소스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코드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관리를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위한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FD6F22"/>
                </a:solidFill>
                <a:ea typeface="Pretendard Regular"/>
              </a:rPr>
              <a:t>버전</a:t>
            </a:r>
            <a:r>
              <a:rPr lang="en-US" sz="3500" b="0" i="0" u="none" strike="noStrike">
                <a:solidFill>
                  <a:srgbClr val="FD6F22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FD6F22"/>
                </a:solidFill>
                <a:ea typeface="Pretendard Regular"/>
              </a:rPr>
              <a:t>관리</a:t>
            </a:r>
            <a:r>
              <a:rPr lang="en-US" sz="3500" b="0" i="0" u="none" strike="noStrike">
                <a:solidFill>
                  <a:srgbClr val="FD6F22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FD6F22"/>
                </a:solidFill>
                <a:ea typeface="Pretendard Regular"/>
              </a:rPr>
              <a:t>시스템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19200" y="3556000"/>
            <a:ext cx="131699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버전관리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시스템이란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?</a:t>
            </a:r>
          </a:p>
          <a:p>
            <a:pPr lvl="0" algn="l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파일의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변화를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시간에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따라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기록하여</a:t>
            </a:r>
          </a:p>
          <a:p>
            <a:pPr lvl="0" algn="l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3000" b="0" i="0" u="none" strike="noStrike">
                <a:solidFill>
                  <a:srgbClr val="FD6F22"/>
                </a:solidFill>
                <a:ea typeface="Pretendard Regular"/>
              </a:rPr>
              <a:t>특정</a:t>
            </a:r>
            <a:r>
              <a:rPr lang="en-US" sz="3000" b="0" i="0" u="none" strike="noStrike">
                <a:solidFill>
                  <a:srgbClr val="FD6F22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D6F22"/>
                </a:solidFill>
                <a:ea typeface="Pretendard Regular"/>
              </a:rPr>
              <a:t>시점의</a:t>
            </a:r>
            <a:r>
              <a:rPr lang="en-US" sz="3000" b="0" i="0" u="none" strike="noStrike">
                <a:solidFill>
                  <a:srgbClr val="FD6F22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D6F22"/>
                </a:solidFill>
                <a:ea typeface="Pretendard Regular"/>
              </a:rPr>
              <a:t>버전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불러올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시스템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4900" y="215900"/>
            <a:ext cx="2463800" cy="246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3009900"/>
            <a:ext cx="1117600" cy="1117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6900" y="6515100"/>
            <a:ext cx="4495800" cy="3441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81000" y="4457700"/>
            <a:ext cx="18161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프로젝트시작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93800" y="914400"/>
            <a:ext cx="9296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Git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에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관한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간단한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개념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4900" y="215900"/>
            <a:ext cx="2463800" cy="246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3009900"/>
            <a:ext cx="1117600" cy="1117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81000" y="4457700"/>
            <a:ext cx="18161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프로젝트시작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0" y="3009900"/>
            <a:ext cx="1117600" cy="1117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900" y="3568700"/>
            <a:ext cx="15240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0" y="6400800"/>
            <a:ext cx="4864100" cy="3670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870200" y="4457700"/>
            <a:ext cx="16129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이미지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추가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93800" y="914400"/>
            <a:ext cx="9296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Git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에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관한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간단한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개념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4900" y="215900"/>
            <a:ext cx="2463800" cy="246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3009900"/>
            <a:ext cx="1117600" cy="1117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81000" y="4457700"/>
            <a:ext cx="18161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프로젝트시작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600" y="3009900"/>
            <a:ext cx="1117600" cy="1117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900" y="3568700"/>
            <a:ext cx="15240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794000" y="4457700"/>
            <a:ext cx="16129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이미지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추가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3009900"/>
            <a:ext cx="1117600" cy="1117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900" y="3568700"/>
            <a:ext cx="15240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5500" y="6057900"/>
            <a:ext cx="5295900" cy="4000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029200" y="4457700"/>
            <a:ext cx="19050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다크모드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변경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3800" y="927100"/>
            <a:ext cx="9296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Git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에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관한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간단한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개념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4900" y="215900"/>
            <a:ext cx="2463800" cy="246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3009900"/>
            <a:ext cx="1117600" cy="1117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81000" y="4457700"/>
            <a:ext cx="18161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프로젝트시작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600" y="3009900"/>
            <a:ext cx="1117600" cy="1117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900" y="3568700"/>
            <a:ext cx="15240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794000" y="4457700"/>
            <a:ext cx="16129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이미지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추가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3009900"/>
            <a:ext cx="1117600" cy="1117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900" y="3568700"/>
            <a:ext cx="15240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029200" y="4457700"/>
            <a:ext cx="19050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다크모드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변경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100" y="2984500"/>
            <a:ext cx="1117600" cy="1117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3581400"/>
            <a:ext cx="15240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6100" y="5943600"/>
            <a:ext cx="5715000" cy="4102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7302500" y="4457700"/>
            <a:ext cx="1803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Navbar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수정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3800" y="914400"/>
            <a:ext cx="9296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Git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에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관한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간단한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개념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4900" y="215900"/>
            <a:ext cx="2463800" cy="246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3009900"/>
            <a:ext cx="1117600" cy="1117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81000" y="4457700"/>
            <a:ext cx="18161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프로젝트시작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600" y="3009900"/>
            <a:ext cx="1117600" cy="1117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900" y="3568700"/>
            <a:ext cx="15240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794000" y="4457700"/>
            <a:ext cx="16129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이미지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추가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3009900"/>
            <a:ext cx="1117600" cy="1117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900" y="3568700"/>
            <a:ext cx="15240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029200" y="4457700"/>
            <a:ext cx="19050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다크모드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변경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100" y="2984500"/>
            <a:ext cx="1117600" cy="1117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3581400"/>
            <a:ext cx="15240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6100" y="5943600"/>
            <a:ext cx="5715000" cy="4102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5867400"/>
            <a:ext cx="3759200" cy="3733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302500" y="4457700"/>
            <a:ext cx="1803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Navbar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수정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813300" y="6502400"/>
            <a:ext cx="41910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다크모드가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너무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어두워요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라이트모드로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해주세요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93800" y="914400"/>
            <a:ext cx="9296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Git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에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관한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간단한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개념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4900" y="215900"/>
            <a:ext cx="2463800" cy="246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3009900"/>
            <a:ext cx="1117600" cy="1117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81000" y="4457700"/>
            <a:ext cx="18161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프로젝트시작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600" y="3009900"/>
            <a:ext cx="1117600" cy="1117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900" y="3568700"/>
            <a:ext cx="15240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794000" y="4457700"/>
            <a:ext cx="16129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이미지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추가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5257800" y="3009900"/>
            <a:ext cx="1117600" cy="1117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alphaModFix amt="51000"/>
          </a:blip>
          <a:stretch>
            <a:fillRect/>
          </a:stretch>
        </p:blipFill>
        <p:spPr>
          <a:xfrm>
            <a:off x="4051300" y="3568700"/>
            <a:ext cx="12446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029200" y="4457700"/>
            <a:ext cx="19050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>
                    <a:alpha val="50980"/>
                  </a:srgbClr>
                </a:solidFill>
                <a:ea typeface="Noto Sans CJK KR Regular"/>
              </a:rPr>
              <a:t>다크모드</a:t>
            </a:r>
            <a:r>
              <a:rPr lang="en-US" sz="2500" b="0" i="0" u="none" strike="noStrike">
                <a:solidFill>
                  <a:srgbClr val="000000">
                    <a:alpha val="50980"/>
                  </a:srgbClr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>
                    <a:alpha val="50980"/>
                  </a:srgbClr>
                </a:solidFill>
                <a:ea typeface="Noto Sans CJK KR Regular"/>
              </a:rPr>
              <a:t>변경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7531100" y="2984500"/>
            <a:ext cx="1117600" cy="1117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alphaModFix amt="51000"/>
          </a:blip>
          <a:stretch>
            <a:fillRect/>
          </a:stretch>
        </p:blipFill>
        <p:spPr>
          <a:xfrm>
            <a:off x="6324600" y="3581400"/>
            <a:ext cx="12446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28500" y="5588000"/>
            <a:ext cx="5397500" cy="4114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6159500"/>
            <a:ext cx="4813300" cy="3556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302500" y="4457700"/>
            <a:ext cx="1803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>
                    <a:alpha val="50980"/>
                  </a:srgbClr>
                </a:solidFill>
                <a:latin typeface="Noto Sans CJK KR Regular"/>
              </a:rPr>
              <a:t>Navbar </a:t>
            </a:r>
            <a:r>
              <a:rPr lang="ko-KR" sz="2500" b="0" i="0" u="none" strike="noStrike">
                <a:solidFill>
                  <a:srgbClr val="000000">
                    <a:alpha val="50980"/>
                  </a:srgbClr>
                </a:solidFill>
                <a:ea typeface="Noto Sans CJK KR Regular"/>
              </a:rPr>
              <a:t>수정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93800" y="914400"/>
            <a:ext cx="9296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Git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에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관한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간단한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개념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4900" y="215900"/>
            <a:ext cx="2463800" cy="2463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" name="TextBox 4"/>
          <p:cNvSpPr txBox="1"/>
          <p:nvPr/>
        </p:nvSpPr>
        <p:spPr>
          <a:xfrm>
            <a:off x="1790700" y="3771900"/>
            <a:ext cx="2908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>
                <a:solidFill>
                  <a:srgbClr val="444444"/>
                </a:solidFill>
                <a:latin typeface="ONE Mobile Title OTF"/>
              </a:rPr>
              <a:t>1. CSS </a:t>
            </a:r>
            <a:r>
              <a:rPr lang="ko-KR" sz="4000" b="0" i="0" u="none" strike="noStrike">
                <a:solidFill>
                  <a:srgbClr val="444444"/>
                </a:solidFill>
                <a:ea typeface="ONE Mobile Title OTF"/>
              </a:rPr>
              <a:t>심화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50100" y="4724400"/>
            <a:ext cx="4686300" cy="234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444444"/>
                </a:solidFill>
                <a:latin typeface="Pretendard Regular"/>
              </a:rPr>
              <a:t>- Git</a:t>
            </a:r>
          </a:p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444444"/>
                </a:solidFill>
                <a:latin typeface="Pretendard Regular"/>
              </a:rPr>
              <a:t>- </a:t>
            </a:r>
            <a:r>
              <a:rPr lang="ko-KR" sz="2500" b="0" i="0" u="none" strike="noStrike">
                <a:solidFill>
                  <a:srgbClr val="444444"/>
                </a:solidFill>
                <a:ea typeface="Pretendard Regular"/>
              </a:rPr>
              <a:t>용어</a:t>
            </a:r>
            <a:r>
              <a:rPr lang="en-US" sz="2500" b="0" i="0" u="none" strike="noStrike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444444"/>
                </a:solidFill>
                <a:ea typeface="Pretendard Regular"/>
              </a:rPr>
              <a:t>정리</a:t>
            </a:r>
            <a:r>
              <a:rPr lang="en-US" sz="2500" b="0" i="0" u="none" strike="noStrike">
                <a:solidFill>
                  <a:srgbClr val="444444"/>
                </a:solidFill>
                <a:latin typeface="Pretendard Regular"/>
              </a:rPr>
              <a:t> / </a:t>
            </a:r>
            <a:r>
              <a:rPr lang="ko-KR" sz="2500" b="0" i="0" u="none" strike="noStrike">
                <a:solidFill>
                  <a:srgbClr val="444444"/>
                </a:solidFill>
                <a:ea typeface="Pretendard Regular"/>
              </a:rPr>
              <a:t>명령어</a:t>
            </a:r>
          </a:p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444444"/>
                </a:solidFill>
                <a:latin typeface="Pretendard Regular"/>
              </a:rPr>
              <a:t>- Github</a:t>
            </a:r>
          </a:p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444444"/>
                </a:solidFill>
                <a:latin typeface="Pretendard Regular"/>
              </a:rPr>
              <a:t>- </a:t>
            </a:r>
            <a:r>
              <a:rPr lang="ko-KR" sz="2500" b="0" i="0" u="none" strike="noStrike">
                <a:solidFill>
                  <a:srgbClr val="444444"/>
                </a:solidFill>
                <a:ea typeface="Pretendard Regular"/>
              </a:rPr>
              <a:t>프로젝트</a:t>
            </a:r>
            <a:r>
              <a:rPr lang="en-US" sz="2500" b="0" i="0" u="none" strike="noStrike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444444"/>
                </a:solidFill>
                <a:ea typeface="Pretendard Regular"/>
              </a:rPr>
              <a:t>올리기</a:t>
            </a:r>
          </a:p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444444"/>
                </a:solidFill>
                <a:latin typeface="Pretendard Regular"/>
              </a:rPr>
              <a:t>- </a:t>
            </a:r>
            <a:r>
              <a:rPr lang="ko-KR" sz="2500" b="0" i="0" u="none" strike="noStrike">
                <a:solidFill>
                  <a:srgbClr val="444444"/>
                </a:solidFill>
                <a:ea typeface="Pretendard Regular"/>
              </a:rPr>
              <a:t>프로젝트</a:t>
            </a:r>
            <a:r>
              <a:rPr lang="en-US" sz="2500" b="0" i="0" u="none" strike="noStrike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444444"/>
                </a:solidFill>
                <a:ea typeface="Pretendard Regular"/>
              </a:rPr>
              <a:t>받아오기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023100" y="3771900"/>
            <a:ext cx="29972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>
                <a:solidFill>
                  <a:srgbClr val="444444"/>
                </a:solidFill>
                <a:latin typeface="ONE Mobile Title OTF"/>
              </a:rPr>
              <a:t>2. HTML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30100" y="3771900"/>
            <a:ext cx="3213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>
                <a:solidFill>
                  <a:srgbClr val="444444"/>
                </a:solidFill>
                <a:latin typeface="ONE Mobile Title OTF"/>
              </a:rPr>
              <a:t>3. </a:t>
            </a:r>
            <a:r>
              <a:rPr lang="ko-KR" sz="4000" b="0" i="0" u="none" strike="noStrike">
                <a:solidFill>
                  <a:srgbClr val="444444"/>
                </a:solidFill>
                <a:ea typeface="ONE Mobile Title OTF"/>
              </a:rPr>
              <a:t>과제공지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93900" y="4673600"/>
            <a:ext cx="3429000" cy="187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444444"/>
                </a:solidFill>
                <a:latin typeface="Pretendard Regular"/>
              </a:rPr>
              <a:t>- BoxModel</a:t>
            </a:r>
          </a:p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444444"/>
                </a:solidFill>
                <a:latin typeface="Pretendard Regular"/>
              </a:rPr>
              <a:t>- Display</a:t>
            </a:r>
          </a:p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444444"/>
                </a:solidFill>
                <a:latin typeface="Pretendard Regular"/>
              </a:rPr>
              <a:t>- Position</a:t>
            </a:r>
          </a:p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444444"/>
                </a:solidFill>
                <a:latin typeface="Pretendard Regular"/>
              </a:rPr>
              <a:t>- </a:t>
            </a:r>
            <a:r>
              <a:rPr lang="ko-KR" sz="2500" b="0" i="0" u="none" strike="noStrike">
                <a:solidFill>
                  <a:srgbClr val="444444"/>
                </a:solidFill>
                <a:ea typeface="Pretendard Regular"/>
              </a:rPr>
              <a:t>반응형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820000">
            <a:off x="3467100" y="4737100"/>
            <a:ext cx="24892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4900" y="215900"/>
            <a:ext cx="2463800" cy="2463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0" y="3009900"/>
            <a:ext cx="1117600" cy="1117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81000" y="4457700"/>
            <a:ext cx="18161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프로젝트시작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600" y="3009900"/>
            <a:ext cx="1117600" cy="1117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9900" y="3568700"/>
            <a:ext cx="1524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794000" y="4457700"/>
            <a:ext cx="16129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이미지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추가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5257800" y="3009900"/>
            <a:ext cx="1117600" cy="1117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51000"/>
          </a:blip>
          <a:stretch>
            <a:fillRect/>
          </a:stretch>
        </p:blipFill>
        <p:spPr>
          <a:xfrm>
            <a:off x="4051300" y="3568700"/>
            <a:ext cx="12446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029200" y="4457700"/>
            <a:ext cx="19050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>
                    <a:alpha val="50980"/>
                  </a:srgbClr>
                </a:solidFill>
                <a:ea typeface="Noto Sans CJK KR Regular"/>
              </a:rPr>
              <a:t>다크모드</a:t>
            </a:r>
            <a:r>
              <a:rPr lang="en-US" sz="2500" b="0" i="0" u="none" strike="noStrike">
                <a:solidFill>
                  <a:srgbClr val="000000">
                    <a:alpha val="50980"/>
                  </a:srgbClr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>
                    <a:alpha val="50980"/>
                  </a:srgbClr>
                </a:solidFill>
                <a:ea typeface="Noto Sans CJK KR Regular"/>
              </a:rPr>
              <a:t>변경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7531100" y="2984500"/>
            <a:ext cx="1117600" cy="1117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alphaModFix amt="51000"/>
          </a:blip>
          <a:stretch>
            <a:fillRect/>
          </a:stretch>
        </p:blipFill>
        <p:spPr>
          <a:xfrm>
            <a:off x="6324600" y="3581400"/>
            <a:ext cx="12446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33400" y="5930900"/>
            <a:ext cx="4533900" cy="41529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302500" y="4457700"/>
            <a:ext cx="1803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>
                    <a:alpha val="50980"/>
                  </a:srgbClr>
                </a:solidFill>
                <a:latin typeface="Noto Sans CJK KR Regular"/>
              </a:rPr>
              <a:t>Navbar </a:t>
            </a:r>
            <a:r>
              <a:rPr lang="ko-KR" sz="2500" b="0" i="0" u="none" strike="noStrike">
                <a:solidFill>
                  <a:srgbClr val="000000">
                    <a:alpha val="50980"/>
                  </a:srgbClr>
                </a:solidFill>
                <a:ea typeface="Noto Sans CJK KR Regular"/>
              </a:rPr>
              <a:t>수정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7800" y="5143500"/>
            <a:ext cx="1117600" cy="11176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5105400" y="6540500"/>
            <a:ext cx="17018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하단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글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추가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93800" y="914400"/>
            <a:ext cx="9296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Git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에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관한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간단한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개념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700" y="5715000"/>
            <a:ext cx="15240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820000">
            <a:off x="3467100" y="4737100"/>
            <a:ext cx="24892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4900" y="215900"/>
            <a:ext cx="2463800" cy="2463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0" y="3009900"/>
            <a:ext cx="1117600" cy="1117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81000" y="4457700"/>
            <a:ext cx="18161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프로젝트시작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2600" y="3009900"/>
            <a:ext cx="1117600" cy="1117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900" y="3568700"/>
            <a:ext cx="1524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794000" y="4457700"/>
            <a:ext cx="16129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이미지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추가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alphaModFix amt="51000"/>
          </a:blip>
          <a:stretch>
            <a:fillRect/>
          </a:stretch>
        </p:blipFill>
        <p:spPr>
          <a:xfrm>
            <a:off x="5257800" y="3009900"/>
            <a:ext cx="1117600" cy="1117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alphaModFix amt="51000"/>
          </a:blip>
          <a:stretch>
            <a:fillRect/>
          </a:stretch>
        </p:blipFill>
        <p:spPr>
          <a:xfrm>
            <a:off x="4051300" y="3568700"/>
            <a:ext cx="12446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029200" y="4457700"/>
            <a:ext cx="19050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>
                    <a:alpha val="50980"/>
                  </a:srgbClr>
                </a:solidFill>
                <a:ea typeface="Noto Sans CJK KR Regular"/>
              </a:rPr>
              <a:t>다크모드</a:t>
            </a:r>
            <a:r>
              <a:rPr lang="en-US" sz="2500" b="0" i="0" u="none" strike="noStrike">
                <a:solidFill>
                  <a:srgbClr val="000000">
                    <a:alpha val="50980"/>
                  </a:srgbClr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>
                    <a:alpha val="50980"/>
                  </a:srgbClr>
                </a:solidFill>
                <a:ea typeface="Noto Sans CJK KR Regular"/>
              </a:rPr>
              <a:t>변경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alphaModFix amt="51000"/>
          </a:blip>
          <a:stretch>
            <a:fillRect/>
          </a:stretch>
        </p:blipFill>
        <p:spPr>
          <a:xfrm>
            <a:off x="7531100" y="2984500"/>
            <a:ext cx="1117600" cy="1117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>
            <a:alphaModFix amt="51000"/>
          </a:blip>
          <a:stretch>
            <a:fillRect/>
          </a:stretch>
        </p:blipFill>
        <p:spPr>
          <a:xfrm>
            <a:off x="6324600" y="3581400"/>
            <a:ext cx="1244600" cy="1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302500" y="4457700"/>
            <a:ext cx="1803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>
                    <a:alpha val="50980"/>
                  </a:srgbClr>
                </a:solidFill>
                <a:latin typeface="Noto Sans CJK KR Regular"/>
              </a:rPr>
              <a:t>Navbar </a:t>
            </a:r>
            <a:r>
              <a:rPr lang="ko-KR" sz="2500" b="0" i="0" u="none" strike="noStrike">
                <a:solidFill>
                  <a:srgbClr val="000000">
                    <a:alpha val="50980"/>
                  </a:srgbClr>
                </a:solidFill>
                <a:ea typeface="Noto Sans CJK KR Regular"/>
              </a:rPr>
              <a:t>수정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7800" y="5143500"/>
            <a:ext cx="1117600" cy="1117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31800" y="5638800"/>
            <a:ext cx="4533900" cy="45085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5105400" y="6540500"/>
            <a:ext cx="17018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하단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글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추가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8400" y="5143500"/>
            <a:ext cx="1117600" cy="11176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7023100" y="6540500"/>
            <a:ext cx="23749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BottomBar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추가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93800" y="914400"/>
            <a:ext cx="9296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Git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에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관한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간단한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개념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700" y="5715000"/>
            <a:ext cx="15240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820000">
            <a:off x="3467100" y="4737100"/>
            <a:ext cx="24892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4900" y="215900"/>
            <a:ext cx="2463800" cy="2463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0" y="3009900"/>
            <a:ext cx="1117600" cy="1117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81000" y="4457700"/>
            <a:ext cx="18161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프로젝트시작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2600" y="3009900"/>
            <a:ext cx="1117600" cy="1117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900" y="3568700"/>
            <a:ext cx="1524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794000" y="4457700"/>
            <a:ext cx="16129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이미지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추가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alphaModFix amt="51000"/>
          </a:blip>
          <a:stretch>
            <a:fillRect/>
          </a:stretch>
        </p:blipFill>
        <p:spPr>
          <a:xfrm>
            <a:off x="5257800" y="3009900"/>
            <a:ext cx="1117600" cy="1117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alphaModFix amt="51000"/>
          </a:blip>
          <a:stretch>
            <a:fillRect/>
          </a:stretch>
        </p:blipFill>
        <p:spPr>
          <a:xfrm>
            <a:off x="4051300" y="3568700"/>
            <a:ext cx="12446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029200" y="4457700"/>
            <a:ext cx="19050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>
                    <a:alpha val="50980"/>
                  </a:srgbClr>
                </a:solidFill>
                <a:ea typeface="Noto Sans CJK KR Regular"/>
              </a:rPr>
              <a:t>다크모드</a:t>
            </a:r>
            <a:r>
              <a:rPr lang="en-US" sz="2500" b="0" i="0" u="none" strike="noStrike">
                <a:solidFill>
                  <a:srgbClr val="000000">
                    <a:alpha val="50980"/>
                  </a:srgbClr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>
                    <a:alpha val="50980"/>
                  </a:srgbClr>
                </a:solidFill>
                <a:ea typeface="Noto Sans CJK KR Regular"/>
              </a:rPr>
              <a:t>변경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alphaModFix amt="51000"/>
          </a:blip>
          <a:stretch>
            <a:fillRect/>
          </a:stretch>
        </p:blipFill>
        <p:spPr>
          <a:xfrm>
            <a:off x="7531100" y="2984500"/>
            <a:ext cx="1117600" cy="1117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>
            <a:alphaModFix amt="51000"/>
          </a:blip>
          <a:stretch>
            <a:fillRect/>
          </a:stretch>
        </p:blipFill>
        <p:spPr>
          <a:xfrm>
            <a:off x="6324600" y="3581400"/>
            <a:ext cx="1244600" cy="1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302500" y="4457700"/>
            <a:ext cx="1803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>
                    <a:alpha val="50980"/>
                  </a:srgbClr>
                </a:solidFill>
                <a:latin typeface="Noto Sans CJK KR Regular"/>
              </a:rPr>
              <a:t>Navbar </a:t>
            </a:r>
            <a:r>
              <a:rPr lang="ko-KR" sz="2500" b="0" i="0" u="none" strike="noStrike">
                <a:solidFill>
                  <a:srgbClr val="000000">
                    <a:alpha val="50980"/>
                  </a:srgbClr>
                </a:solidFill>
                <a:ea typeface="Noto Sans CJK KR Regular"/>
              </a:rPr>
              <a:t>수정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7800" y="5143500"/>
            <a:ext cx="1117600" cy="1117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31800" y="5638800"/>
            <a:ext cx="4533900" cy="45085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5105400" y="6540500"/>
            <a:ext cx="17018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하단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글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추가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8400" y="5143500"/>
            <a:ext cx="1117600" cy="11176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7023100" y="6540500"/>
            <a:ext cx="23749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BottomBar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추가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6261100"/>
            <a:ext cx="3759200" cy="3733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57700" y="8255000"/>
            <a:ext cx="3302000" cy="18669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4356100" y="7327900"/>
            <a:ext cx="42418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다시보니까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다크모드가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이쁘네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ㅎ</a:t>
            </a:r>
          </a:p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다크모드로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해줘요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~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93800" y="914400"/>
            <a:ext cx="9296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Git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에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관한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간단한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개념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2820000">
            <a:off x="3403600" y="4660900"/>
            <a:ext cx="22860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6299200" y="5715000"/>
            <a:ext cx="12446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4900" y="215900"/>
            <a:ext cx="2463800" cy="2463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0" y="3009900"/>
            <a:ext cx="1117600" cy="1117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81000" y="4457700"/>
            <a:ext cx="18161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프로젝트시작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2600" y="3009900"/>
            <a:ext cx="1117600" cy="1117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9900" y="3568700"/>
            <a:ext cx="1524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794000" y="4457700"/>
            <a:ext cx="16129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이미지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추가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3009900"/>
            <a:ext cx="1117600" cy="1117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300" y="3568700"/>
            <a:ext cx="12446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029200" y="4457700"/>
            <a:ext cx="19050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다크모드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변경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1100" y="2984500"/>
            <a:ext cx="1117600" cy="1117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6324600" y="3581400"/>
            <a:ext cx="1244600" cy="1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302500" y="4457700"/>
            <a:ext cx="1803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Navbar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수정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5257800" y="5143500"/>
            <a:ext cx="1117600" cy="11176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5105400" y="6540500"/>
            <a:ext cx="17018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>
                    <a:alpha val="50196"/>
                  </a:srgbClr>
                </a:solidFill>
                <a:ea typeface="Noto Sans CJK KR Regular"/>
              </a:rPr>
              <a:t>하단</a:t>
            </a:r>
            <a:r>
              <a:rPr lang="en-US" sz="2500" b="0" i="0" u="none" strike="noStrike">
                <a:solidFill>
                  <a:srgbClr val="000000">
                    <a:alpha val="50196"/>
                  </a:srgbClr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>
                    <a:alpha val="50196"/>
                  </a:srgbClr>
                </a:solidFill>
                <a:ea typeface="Noto Sans CJK KR Regular"/>
              </a:rPr>
              <a:t>글</a:t>
            </a:r>
            <a:r>
              <a:rPr lang="en-US" sz="2500" b="0" i="0" u="none" strike="noStrike">
                <a:solidFill>
                  <a:srgbClr val="000000">
                    <a:alpha val="50196"/>
                  </a:srgbClr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>
                    <a:alpha val="50196"/>
                  </a:srgbClr>
                </a:solidFill>
                <a:ea typeface="Noto Sans CJK KR Regular"/>
              </a:rPr>
              <a:t>추가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7518400" y="5143500"/>
            <a:ext cx="1117600" cy="11176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7023100" y="6540500"/>
            <a:ext cx="23749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>
                    <a:alpha val="50196"/>
                  </a:srgbClr>
                </a:solidFill>
                <a:latin typeface="Noto Sans CJK KR Regular"/>
              </a:rPr>
              <a:t>BottomBar </a:t>
            </a:r>
            <a:r>
              <a:rPr lang="ko-KR" sz="2500" b="0" i="0" u="none" strike="noStrike">
                <a:solidFill>
                  <a:srgbClr val="000000">
                    <a:alpha val="50196"/>
                  </a:srgbClr>
                </a:solidFill>
                <a:ea typeface="Noto Sans CJK KR Regular"/>
              </a:rPr>
              <a:t>추가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73000" y="6261100"/>
            <a:ext cx="5092700" cy="38481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193800" y="914400"/>
            <a:ext cx="9296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Git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에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관한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간단한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개념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820000">
            <a:off x="3403600" y="4660900"/>
            <a:ext cx="22860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0" y="5715000"/>
            <a:ext cx="12446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4900" y="215900"/>
            <a:ext cx="2463800" cy="2463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0" y="3009900"/>
            <a:ext cx="1117600" cy="1117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81000" y="4457700"/>
            <a:ext cx="18161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프로젝트시작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2600" y="3009900"/>
            <a:ext cx="1117600" cy="1117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9900" y="3568700"/>
            <a:ext cx="1524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794000" y="4457700"/>
            <a:ext cx="16129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이미지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추가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3009900"/>
            <a:ext cx="1117600" cy="1117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300" y="3568700"/>
            <a:ext cx="12446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029200" y="4457700"/>
            <a:ext cx="19050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다크모드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변경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1100" y="2984500"/>
            <a:ext cx="1117600" cy="1117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3581400"/>
            <a:ext cx="1244600" cy="1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302500" y="4457700"/>
            <a:ext cx="1803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Navbar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수정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7800" y="5143500"/>
            <a:ext cx="1117600" cy="11176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5105400" y="6540500"/>
            <a:ext cx="17018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하단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글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추가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8400" y="5143500"/>
            <a:ext cx="1117600" cy="11176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7023100" y="6540500"/>
            <a:ext cx="23749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BottomBar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추가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77700" y="4889500"/>
            <a:ext cx="4902200" cy="4902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00" y="3009900"/>
            <a:ext cx="1117600" cy="1117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0" y="3606800"/>
            <a:ext cx="1244600" cy="12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7860000">
            <a:off x="8229600" y="4813300"/>
            <a:ext cx="2324100" cy="127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0109200" y="4457700"/>
            <a:ext cx="6477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합체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93800" y="914400"/>
            <a:ext cx="9296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Git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에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관한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간단한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개념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820000">
            <a:off x="4114800" y="4660900"/>
            <a:ext cx="22860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5715000"/>
            <a:ext cx="12446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4900" y="215900"/>
            <a:ext cx="2463800" cy="2463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700" y="3009900"/>
            <a:ext cx="1117600" cy="1117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92200" y="4457700"/>
            <a:ext cx="18161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프로젝트시작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800" y="3009900"/>
            <a:ext cx="1117600" cy="1117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1100" y="3568700"/>
            <a:ext cx="1524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517900" y="4457700"/>
            <a:ext cx="16129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이미지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추가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0" y="3009900"/>
            <a:ext cx="1117600" cy="1117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0" y="3568700"/>
            <a:ext cx="12446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753100" y="4457700"/>
            <a:ext cx="19050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다크모드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변경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2300" y="2984500"/>
            <a:ext cx="1117600" cy="1117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800" y="3581400"/>
            <a:ext cx="1244600" cy="1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8026400" y="4457700"/>
            <a:ext cx="1803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Navbar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수정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9000" y="5143500"/>
            <a:ext cx="1117600" cy="11176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5816600" y="6540500"/>
            <a:ext cx="17018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하단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글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추가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600" y="5143500"/>
            <a:ext cx="1117600" cy="11176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7734300" y="6540500"/>
            <a:ext cx="23749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BottomBar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추가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3700" y="3009900"/>
            <a:ext cx="1117600" cy="1117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200" y="3606800"/>
            <a:ext cx="1244600" cy="12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7800000">
            <a:off x="8940800" y="4813300"/>
            <a:ext cx="2311400" cy="127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0820400" y="4457700"/>
            <a:ext cx="6477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합체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58900" y="6273800"/>
            <a:ext cx="2133600" cy="168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Noto Sans CJK KR Regular"/>
              </a:rPr>
              <a:t>커밋</a:t>
            </a:r>
          </a:p>
          <a:p>
            <a:pPr lvl="0" algn="ctr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Noto Sans CJK KR Regular"/>
              </a:rPr>
              <a:t>(Commit)</a:t>
            </a:r>
          </a:p>
          <a:p>
            <a:pPr lvl="0" algn="ctr">
              <a:lnSpc>
                <a:spcPct val="99600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Noto Sans CJK KR Regular"/>
              </a:rPr>
              <a:t>체크포인트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575300" y="7962900"/>
            <a:ext cx="1866900" cy="168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Noto Sans CJK KR Regular"/>
              </a:rPr>
              <a:t>브랜치</a:t>
            </a:r>
          </a:p>
          <a:p>
            <a:pPr lvl="0" algn="ctr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Noto Sans CJK KR Regular"/>
              </a:rPr>
              <a:t>(Branch)</a:t>
            </a:r>
          </a:p>
          <a:p>
            <a:pPr lvl="0" algn="ctr">
              <a:lnSpc>
                <a:spcPct val="99600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Noto Sans CJK KR Regular"/>
              </a:rPr>
              <a:t>분기점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598400" y="5168900"/>
            <a:ext cx="2552700" cy="168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Noto Sans CJK KR Regular"/>
              </a:rPr>
              <a:t>병합</a:t>
            </a:r>
          </a:p>
          <a:p>
            <a:pPr lvl="0" algn="ctr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Noto Sans CJK KR Regular"/>
              </a:rPr>
              <a:t>(Merge)</a:t>
            </a:r>
          </a:p>
          <a:p>
            <a:pPr lvl="0" algn="ctr">
              <a:lnSpc>
                <a:spcPct val="99600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Noto Sans CJK KR Regular"/>
              </a:rPr>
              <a:t>브랜치합치기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93800" y="914400"/>
            <a:ext cx="9296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용어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정리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4900" y="215900"/>
            <a:ext cx="2463800" cy="246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0" y="914400"/>
            <a:ext cx="9093200" cy="8597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738100" y="4368800"/>
            <a:ext cx="2628900" cy="168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Noto Sans CJK KR Regular"/>
              </a:rPr>
              <a:t>레포지터리</a:t>
            </a:r>
          </a:p>
          <a:p>
            <a:pPr lvl="0" algn="ctr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Noto Sans CJK KR Regular"/>
              </a:rPr>
              <a:t>(Repository)</a:t>
            </a:r>
          </a:p>
          <a:p>
            <a:pPr lvl="0" algn="ctr">
              <a:lnSpc>
                <a:spcPct val="99600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Noto Sans CJK KR Regular"/>
              </a:rPr>
              <a:t>저장소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93800" y="914400"/>
            <a:ext cx="9296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용어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정리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4900" y="215900"/>
            <a:ext cx="2463800" cy="2463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85800" y="2717800"/>
            <a:ext cx="9563100" cy="76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4300" b="0" i="0" u="none" strike="noStrike">
                <a:solidFill>
                  <a:srgbClr val="FD6F22"/>
                </a:solidFill>
                <a:latin typeface="Pretendard Regular"/>
              </a:rPr>
              <a:t>Git</a:t>
            </a:r>
            <a:r>
              <a:rPr lang="ko-KR" sz="4300" b="0" i="0" u="none" strike="noStrike">
                <a:solidFill>
                  <a:srgbClr val="FD6F22"/>
                </a:solidFill>
                <a:ea typeface="Pretendard Regular"/>
              </a:rPr>
              <a:t>을</a:t>
            </a:r>
            <a:r>
              <a:rPr lang="en-US" sz="4300" b="0" i="0" u="none" strike="noStrike">
                <a:solidFill>
                  <a:srgbClr val="FD6F22"/>
                </a:solidFill>
                <a:latin typeface="Pretendard Regular"/>
              </a:rPr>
              <a:t> </a:t>
            </a:r>
            <a:r>
              <a:rPr lang="ko-KR" sz="4300" b="0" i="0" u="none" strike="noStrike">
                <a:solidFill>
                  <a:srgbClr val="FD6F22"/>
                </a:solidFill>
                <a:ea typeface="Pretendard Regular"/>
              </a:rPr>
              <a:t>잘</a:t>
            </a:r>
            <a:r>
              <a:rPr lang="en-US" sz="4300" b="0" i="0" u="none" strike="noStrike">
                <a:solidFill>
                  <a:srgbClr val="FD6F22"/>
                </a:solidFill>
                <a:latin typeface="Pretendard Regular"/>
              </a:rPr>
              <a:t> </a:t>
            </a:r>
            <a:r>
              <a:rPr lang="ko-KR" sz="4300" b="0" i="0" u="none" strike="noStrike">
                <a:solidFill>
                  <a:srgbClr val="FD6F22"/>
                </a:solidFill>
                <a:ea typeface="Pretendard Regular"/>
              </a:rPr>
              <a:t>다루기</a:t>
            </a:r>
            <a:r>
              <a:rPr lang="en-US" sz="4300" b="0" i="0" u="none" strike="noStrike">
                <a:solidFill>
                  <a:srgbClr val="FD6F22"/>
                </a:solidFill>
                <a:latin typeface="Pretendard Regular"/>
              </a:rPr>
              <a:t> </a:t>
            </a:r>
            <a:r>
              <a:rPr lang="ko-KR" sz="4300" b="0" i="0" u="none" strike="noStrike">
                <a:solidFill>
                  <a:srgbClr val="FD6F22"/>
                </a:solidFill>
                <a:ea typeface="Pretendard Regular"/>
              </a:rPr>
              <a:t>위해</a:t>
            </a:r>
            <a:r>
              <a:rPr lang="en-US" sz="4300" b="0" i="0" u="none" strike="noStrike">
                <a:solidFill>
                  <a:srgbClr val="FD6F22"/>
                </a:solidFill>
                <a:latin typeface="Pretendard Regular"/>
              </a:rPr>
              <a:t> </a:t>
            </a:r>
            <a:r>
              <a:rPr lang="ko-KR" sz="4300" b="0" i="0" u="none" strike="noStrike">
                <a:solidFill>
                  <a:srgbClr val="FD6F22"/>
                </a:solidFill>
                <a:ea typeface="Pretendard Regular"/>
              </a:rPr>
              <a:t>알아야</a:t>
            </a:r>
            <a:r>
              <a:rPr lang="en-US" sz="4300" b="0" i="0" u="none" strike="noStrike">
                <a:solidFill>
                  <a:srgbClr val="FD6F22"/>
                </a:solidFill>
                <a:latin typeface="Pretendard Regular"/>
              </a:rPr>
              <a:t> </a:t>
            </a:r>
            <a:r>
              <a:rPr lang="ko-KR" sz="4300" b="0" i="0" u="none" strike="noStrike">
                <a:solidFill>
                  <a:srgbClr val="FD6F22"/>
                </a:solidFill>
                <a:ea typeface="Pretendard Regular"/>
              </a:rPr>
              <a:t>하는</a:t>
            </a:r>
            <a:r>
              <a:rPr lang="en-US" sz="4300" b="0" i="0" u="none" strike="noStrike">
                <a:solidFill>
                  <a:srgbClr val="FD6F22"/>
                </a:solidFill>
                <a:latin typeface="Pretendard Regular"/>
              </a:rPr>
              <a:t> </a:t>
            </a:r>
            <a:r>
              <a:rPr lang="ko-KR" sz="4300" b="0" i="0" u="none" strike="noStrike">
                <a:solidFill>
                  <a:srgbClr val="FD6F22"/>
                </a:solidFill>
                <a:ea typeface="Pretendard Regular"/>
              </a:rPr>
              <a:t>것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03400" y="3898900"/>
            <a:ext cx="6477000" cy="306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4300" b="1" i="0" u="none" strike="noStrike">
                <a:solidFill>
                  <a:srgbClr val="000000"/>
                </a:solidFill>
                <a:ea typeface="Pretendard Regular"/>
              </a:rPr>
              <a:t>레포지터리</a:t>
            </a:r>
            <a:r>
              <a:rPr lang="en-US" sz="43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300" b="1" i="0" u="none" strike="noStrike">
                <a:solidFill>
                  <a:srgbClr val="000000"/>
                </a:solidFill>
                <a:ea typeface="Pretendard Regular"/>
              </a:rPr>
              <a:t>생성하기</a:t>
            </a:r>
          </a:p>
          <a:p>
            <a:pPr lvl="0" algn="l">
              <a:lnSpc>
                <a:spcPct val="116199"/>
              </a:lnSpc>
            </a:pPr>
            <a:r>
              <a:rPr lang="ko-KR" sz="4300" b="1" i="0" u="none" strike="noStrike">
                <a:solidFill>
                  <a:srgbClr val="000000"/>
                </a:solidFill>
                <a:ea typeface="Pretendard Regular"/>
              </a:rPr>
              <a:t>커밋</a:t>
            </a:r>
            <a:r>
              <a:rPr lang="en-US" sz="43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300" b="1" i="0" u="none" strike="noStrike">
                <a:solidFill>
                  <a:srgbClr val="000000"/>
                </a:solidFill>
                <a:ea typeface="Pretendard Regular"/>
              </a:rPr>
              <a:t>만들기</a:t>
            </a:r>
          </a:p>
          <a:p>
            <a:pPr lvl="0" algn="l">
              <a:lnSpc>
                <a:spcPct val="116199"/>
              </a:lnSpc>
            </a:pPr>
            <a:r>
              <a:rPr lang="en-US" sz="4300" b="1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4300" b="1" i="0" u="none" strike="noStrike">
                <a:solidFill>
                  <a:srgbClr val="000000"/>
                </a:solidFill>
                <a:ea typeface="Pretendard Regular"/>
              </a:rPr>
              <a:t>브랜치</a:t>
            </a:r>
            <a:r>
              <a:rPr lang="en-US" sz="43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300" b="1" i="0" u="none" strike="noStrike">
                <a:solidFill>
                  <a:srgbClr val="000000"/>
                </a:solidFill>
                <a:ea typeface="Pretendard Regular"/>
              </a:rPr>
              <a:t>만들기</a:t>
            </a:r>
          </a:p>
          <a:p>
            <a:pPr lvl="0" algn="l">
              <a:lnSpc>
                <a:spcPct val="116199"/>
              </a:lnSpc>
            </a:pPr>
            <a:r>
              <a:rPr lang="ko-KR" sz="4300" b="1" i="0" u="none" strike="noStrike">
                <a:solidFill>
                  <a:srgbClr val="000000"/>
                </a:solidFill>
                <a:ea typeface="Pretendard Regular"/>
              </a:rPr>
              <a:t>병합하기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93800" y="914400"/>
            <a:ext cx="9296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용어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정리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4900" y="215900"/>
            <a:ext cx="2463800" cy="246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00" y="3238500"/>
            <a:ext cx="8331200" cy="1066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5956300"/>
            <a:ext cx="7848600" cy="1041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93800" y="914400"/>
            <a:ext cx="6477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Git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사전작업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5300" y="2400300"/>
            <a:ext cx="54483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500" b="0" i="0" u="none" strike="noStrike">
                <a:solidFill>
                  <a:srgbClr val="FD6F22"/>
                </a:solidFill>
                <a:ea typeface="Pretendard Regular"/>
              </a:rPr>
              <a:t>이름</a:t>
            </a:r>
            <a:r>
              <a:rPr lang="en-US" sz="3500" b="0" i="0" u="none" strike="noStrike">
                <a:solidFill>
                  <a:srgbClr val="FD6F22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FD6F22"/>
                </a:solidFill>
                <a:ea typeface="Pretendard Regular"/>
              </a:rPr>
              <a:t>설정</a:t>
            </a:r>
            <a:r>
              <a:rPr lang="en-US" sz="3500" b="0" i="0" u="none" strike="noStrike">
                <a:solidFill>
                  <a:srgbClr val="FD6F22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FD6F22"/>
                </a:solidFill>
                <a:ea typeface="Pretendard Regular"/>
              </a:rPr>
              <a:t>명령어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14500" y="5118100"/>
            <a:ext cx="9690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500" b="0" i="0" u="none" strike="noStrike">
                <a:solidFill>
                  <a:srgbClr val="FD6F22"/>
                </a:solidFill>
                <a:ea typeface="Pretendard Regular"/>
              </a:rPr>
              <a:t>이메일</a:t>
            </a:r>
            <a:r>
              <a:rPr lang="en-US" sz="3500" b="0" i="0" u="none" strike="noStrike">
                <a:solidFill>
                  <a:srgbClr val="FD6F22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FD6F22"/>
                </a:solidFill>
                <a:ea typeface="Pretendard Regular"/>
              </a:rPr>
              <a:t>설정</a:t>
            </a:r>
            <a:r>
              <a:rPr lang="en-US" sz="3500" b="0" i="0" u="none" strike="noStrike">
                <a:solidFill>
                  <a:srgbClr val="FD6F22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FD6F22"/>
                </a:solidFill>
                <a:ea typeface="Pretendard Regular"/>
              </a:rPr>
              <a:t>명령어</a:t>
            </a:r>
            <a:r>
              <a:rPr lang="en-US" sz="3500" b="0" i="0" u="none" strike="noStrike">
                <a:solidFill>
                  <a:srgbClr val="FD6F22"/>
                </a:solidFill>
                <a:latin typeface="Pretendard Regular"/>
              </a:rPr>
              <a:t>   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이메일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: Github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가입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이메일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600" y="8509000"/>
            <a:ext cx="6883400" cy="787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14500" y="7632700"/>
            <a:ext cx="18542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FD6F22"/>
                </a:solidFill>
                <a:ea typeface="Noto Sans CJK KR Regular"/>
              </a:rPr>
              <a:t>설정</a:t>
            </a:r>
            <a:r>
              <a:rPr lang="en-US" sz="3500" b="0" i="0" u="none" strike="noStrike">
                <a:solidFill>
                  <a:srgbClr val="FD6F22"/>
                </a:solidFill>
                <a:latin typeface="Noto Sans CJK KR Regular"/>
              </a:rPr>
              <a:t> </a:t>
            </a:r>
            <a:r>
              <a:rPr lang="ko-KR" sz="3500" b="0" i="0" u="none" strike="noStrike">
                <a:solidFill>
                  <a:srgbClr val="FD6F22"/>
                </a:solidFill>
                <a:ea typeface="Noto Sans CJK KR Regular"/>
              </a:rPr>
              <a:t>확인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4900" y="215900"/>
            <a:ext cx="2463800" cy="246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700" y="4000500"/>
            <a:ext cx="2349500" cy="245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100" y="2324100"/>
            <a:ext cx="12306300" cy="711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0" y="4000500"/>
            <a:ext cx="7683500" cy="5969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93800" y="914400"/>
            <a:ext cx="6477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레포지터리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만들기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35100" y="2705100"/>
            <a:ext cx="30480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Noto Sans CJK KR Regular"/>
              </a:rPr>
              <a:t>준비물</a:t>
            </a:r>
            <a:r>
              <a:rPr lang="en-US" sz="3500" b="0" i="0" u="none" strike="noStrike">
                <a:solidFill>
                  <a:srgbClr val="000000"/>
                </a:solidFill>
                <a:latin typeface="Noto Sans CJK KR Regular"/>
              </a:rPr>
              <a:t> : </a:t>
            </a:r>
            <a:r>
              <a:rPr lang="ko-KR" sz="3500" b="0" i="0" u="none" strike="noStrike">
                <a:solidFill>
                  <a:srgbClr val="000000"/>
                </a:solidFill>
                <a:ea typeface="Noto Sans CJK KR Regular"/>
              </a:rPr>
              <a:t>빈</a:t>
            </a:r>
            <a:r>
              <a:rPr lang="en-US" sz="3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Noto Sans CJK KR Regular"/>
              </a:rPr>
              <a:t>폴더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4900" y="215900"/>
            <a:ext cx="2463800" cy="246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600" y="2679700"/>
            <a:ext cx="10998200" cy="6134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93800" y="990600"/>
            <a:ext cx="7581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1. BoxModel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4900" y="215900"/>
            <a:ext cx="2463800" cy="246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3263900"/>
            <a:ext cx="4419600" cy="1130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300" y="4559300"/>
            <a:ext cx="10795000" cy="5994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93800" y="914400"/>
            <a:ext cx="6477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레포지터리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만들기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82700" y="2400300"/>
            <a:ext cx="94615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en" altLang="ko-KR" sz="3600" dirty="0"/>
              <a:t>Git</a:t>
            </a:r>
            <a:r>
              <a:rPr lang="ko-KR" altLang="en-US" sz="3600" dirty="0"/>
              <a:t>이 관리할 수 있도록 초기화하는 명령어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4900" y="215900"/>
            <a:ext cx="2463800" cy="246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400" y="2997200"/>
            <a:ext cx="10109200" cy="6642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93800" y="914400"/>
            <a:ext cx="6477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레포지터리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만들기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39800" y="2400300"/>
            <a:ext cx="68580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레포지터지를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만들면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어떻게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될까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?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4900" y="215900"/>
            <a:ext cx="2463800" cy="246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100" y="2374900"/>
            <a:ext cx="10960100" cy="7213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93800" y="914400"/>
            <a:ext cx="6477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레포지터리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만들기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36600" y="2082800"/>
            <a:ext cx="68580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레포지터지를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생성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시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주의할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점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5900" y="6146800"/>
            <a:ext cx="4940300" cy="186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레포지터리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영역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안에</a:t>
            </a:r>
          </a:p>
          <a:p>
            <a:pPr lvl="0" algn="ctr">
              <a:lnSpc>
                <a:spcPct val="116199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다른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레포지터리를</a:t>
            </a:r>
          </a:p>
          <a:p>
            <a:pPr lvl="0" algn="ctr">
              <a:lnSpc>
                <a:spcPct val="116199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생성하지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말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것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4900" y="215900"/>
            <a:ext cx="2463800" cy="246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708400"/>
            <a:ext cx="6172200" cy="1079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486400"/>
            <a:ext cx="10820400" cy="3670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93800" y="914400"/>
            <a:ext cx="6477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 dirty="0" err="1">
                <a:solidFill>
                  <a:srgbClr val="000000"/>
                </a:solidFill>
                <a:ea typeface="ONE Mobile Title OTF"/>
              </a:rPr>
              <a:t>레포지터리</a:t>
            </a:r>
            <a:r>
              <a:rPr lang="en-US" sz="5000" b="0" i="0" u="none" strike="noStrike" dirty="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ea typeface="ONE Mobile Title OTF"/>
              </a:rPr>
              <a:t>만들기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5800" y="2705100"/>
            <a:ext cx="68580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레포지터지의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상태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확인하기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4900" y="215900"/>
            <a:ext cx="2463800" cy="246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505200"/>
            <a:ext cx="6426200" cy="121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0" y="5676900"/>
            <a:ext cx="64135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88300"/>
            <a:ext cx="6426200" cy="1219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93800" y="914400"/>
            <a:ext cx="6477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커밋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만들기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18500" y="3822700"/>
            <a:ext cx="54483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각각의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파일을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하나씩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add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750300" y="5981700"/>
            <a:ext cx="56896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디렉토리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변화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전체를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add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50300" y="8305800"/>
            <a:ext cx="58928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Noto Sans CJK KR Regular"/>
              </a:rPr>
              <a:t>현재</a:t>
            </a:r>
            <a:r>
              <a:rPr lang="en-US" sz="3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Noto Sans CJK KR Regular"/>
              </a:rPr>
              <a:t>디렉토리</a:t>
            </a:r>
            <a:r>
              <a:rPr lang="en-US" sz="3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Noto Sans CJK KR Regular"/>
              </a:rPr>
              <a:t>변화</a:t>
            </a:r>
            <a:r>
              <a:rPr lang="en-US" sz="3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Noto Sans CJK KR Regular"/>
              </a:rPr>
              <a:t>전체를</a:t>
            </a:r>
            <a:r>
              <a:rPr lang="en-US" sz="3500" b="0" i="0" u="none" strike="noStrike">
                <a:solidFill>
                  <a:srgbClr val="000000"/>
                </a:solidFill>
                <a:latin typeface="Noto Sans CJK KR Regular"/>
              </a:rPr>
              <a:t> add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4900" y="215900"/>
            <a:ext cx="2463800" cy="246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2933700"/>
            <a:ext cx="9271000" cy="6502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1400" y="2933700"/>
            <a:ext cx="3873500" cy="6502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93800" y="914400"/>
            <a:ext cx="108585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작업폴더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(Working Directory)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구성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4900" y="215900"/>
            <a:ext cx="2463800" cy="246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136900"/>
            <a:ext cx="8343900" cy="1371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93800" y="914400"/>
            <a:ext cx="6477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커밋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만들기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74800" y="6096000"/>
            <a:ext cx="56896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-m :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메세지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옵션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4900" y="215900"/>
            <a:ext cx="2463800" cy="246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0" y="2641600"/>
            <a:ext cx="10388600" cy="725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7400" y="2679700"/>
            <a:ext cx="4610100" cy="7226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93800" y="914400"/>
            <a:ext cx="6477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커밋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만들기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76900" y="1854200"/>
            <a:ext cx="9753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FD6F22"/>
                </a:solidFill>
                <a:ea typeface="Pretendard Regular"/>
              </a:rPr>
              <a:t>반드시</a:t>
            </a:r>
            <a:r>
              <a:rPr lang="en-US" sz="3000" b="0" i="0" u="none" strike="noStrike">
                <a:solidFill>
                  <a:srgbClr val="FD6F22"/>
                </a:solidFill>
                <a:latin typeface="Pretendard Regular"/>
              </a:rPr>
              <a:t> !! add</a:t>
            </a:r>
            <a:r>
              <a:rPr lang="ko-KR" sz="3000" b="0" i="0" u="none" strike="noStrike">
                <a:solidFill>
                  <a:srgbClr val="FD6F22"/>
                </a:solidFill>
                <a:ea typeface="Pretendard Regular"/>
              </a:rPr>
              <a:t>를</a:t>
            </a:r>
            <a:r>
              <a:rPr lang="en-US" sz="3000" b="0" i="0" u="none" strike="noStrike">
                <a:solidFill>
                  <a:srgbClr val="FD6F22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D6F22"/>
                </a:solidFill>
                <a:ea typeface="Pretendard Regular"/>
              </a:rPr>
              <a:t>먼저</a:t>
            </a:r>
            <a:r>
              <a:rPr lang="en-US" sz="3000" b="0" i="0" u="none" strike="noStrike">
                <a:solidFill>
                  <a:srgbClr val="FD6F22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D6F22"/>
                </a:solidFill>
                <a:ea typeface="Pretendard Regular"/>
              </a:rPr>
              <a:t>하고</a:t>
            </a:r>
            <a:r>
              <a:rPr lang="en-US" sz="3000" b="0" i="0" u="none" strike="noStrike">
                <a:solidFill>
                  <a:srgbClr val="FD6F22"/>
                </a:solidFill>
                <a:latin typeface="Pretendard Regular"/>
              </a:rPr>
              <a:t> commit</a:t>
            </a:r>
            <a:r>
              <a:rPr lang="ko-KR" sz="3000" b="0" i="0" u="none" strike="noStrike">
                <a:solidFill>
                  <a:srgbClr val="FD6F22"/>
                </a:solidFill>
                <a:ea typeface="Pretendard Regular"/>
              </a:rPr>
              <a:t>을</a:t>
            </a:r>
            <a:r>
              <a:rPr lang="en-US" sz="3000" b="0" i="0" u="none" strike="noStrike">
                <a:solidFill>
                  <a:srgbClr val="FD6F22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D6F22"/>
                </a:solidFill>
                <a:ea typeface="Pretendard Regular"/>
              </a:rPr>
              <a:t>하자</a:t>
            </a:r>
            <a:r>
              <a:rPr lang="en-US" sz="3000" b="0" i="0" u="none" strike="noStrike">
                <a:solidFill>
                  <a:srgbClr val="FD6F22"/>
                </a:solidFill>
                <a:latin typeface="Pretendard Regular"/>
              </a:rPr>
              <a:t>!!!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4900" y="215900"/>
            <a:ext cx="2463800" cy="246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292100"/>
            <a:ext cx="8699500" cy="9715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600" y="4318000"/>
            <a:ext cx="6972300" cy="1447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93800" y="914400"/>
            <a:ext cx="6477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커밋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만들기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93800" y="3187700"/>
            <a:ext cx="56769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커밋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기록을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확인하고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싶다면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?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4900" y="215900"/>
            <a:ext cx="2463800" cy="246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0" y="2997200"/>
            <a:ext cx="75819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0" y="2997200"/>
            <a:ext cx="6172200" cy="1155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93800" y="914400"/>
            <a:ext cx="6477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커밋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만들기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93800" y="5168900"/>
            <a:ext cx="11620500" cy="3556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4000" b="0" i="0" u="none" strike="noStrike" dirty="0">
                <a:solidFill>
                  <a:srgbClr val="000000"/>
                </a:solidFill>
                <a:latin typeface="Pretendard Regular"/>
              </a:rPr>
              <a:t>remote : </a:t>
            </a:r>
            <a:r>
              <a:rPr lang="ko-KR" sz="4000" b="0" i="0" u="none" strike="noStrike" dirty="0" err="1">
                <a:solidFill>
                  <a:srgbClr val="000000"/>
                </a:solidFill>
                <a:ea typeface="Pretendard Regular"/>
              </a:rPr>
              <a:t>푸시를</a:t>
            </a:r>
            <a:r>
              <a:rPr lang="en-US" sz="4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Pretendard Regular"/>
              </a:rPr>
              <a:t>행할</a:t>
            </a:r>
            <a:r>
              <a:rPr lang="en-US" sz="4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Pretendard Regular"/>
              </a:rPr>
              <a:t>원격</a:t>
            </a:r>
            <a:r>
              <a:rPr lang="en-US" sz="4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Pretendard Regular"/>
              </a:rPr>
              <a:t>저장소</a:t>
            </a:r>
          </a:p>
          <a:p>
            <a:pPr lvl="0" algn="l">
              <a:lnSpc>
                <a:spcPct val="116199"/>
              </a:lnSpc>
            </a:pPr>
            <a:r>
              <a:rPr lang="en-US" sz="4000" b="0" i="0" u="none" strike="noStrike" dirty="0">
                <a:solidFill>
                  <a:srgbClr val="000000"/>
                </a:solidFill>
                <a:latin typeface="Pretendard Regular"/>
              </a:rPr>
              <a:t>branch </a:t>
            </a:r>
            <a:r>
              <a:rPr lang="ko-KR" sz="4000" b="0" i="0" u="none" strike="noStrike" dirty="0" err="1">
                <a:solidFill>
                  <a:srgbClr val="000000"/>
                </a:solidFill>
                <a:ea typeface="Pretendard Regular"/>
              </a:rPr>
              <a:t>푸시할</a:t>
            </a:r>
            <a:r>
              <a:rPr lang="en-US" sz="4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Pretendard Regular"/>
              </a:rPr>
              <a:t>로컬</a:t>
            </a:r>
            <a:r>
              <a:rPr lang="en-US" sz="4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0" i="0" u="none" strike="noStrike" dirty="0" err="1">
                <a:solidFill>
                  <a:srgbClr val="000000"/>
                </a:solidFill>
                <a:ea typeface="Pretendard Regular"/>
              </a:rPr>
              <a:t>브랜치</a:t>
            </a:r>
            <a:endParaRPr lang="ko-KR" sz="40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endParaRPr lang="ko-KR" sz="40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ko-KR" sz="4000" b="0" i="0" u="none" strike="noStrike" dirty="0">
                <a:solidFill>
                  <a:srgbClr val="000000"/>
                </a:solidFill>
                <a:ea typeface="Pretendard Regular"/>
              </a:rPr>
              <a:t>로컬</a:t>
            </a:r>
            <a:r>
              <a:rPr lang="en-US" sz="4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Pretendard Regular"/>
              </a:rPr>
              <a:t>저장소의</a:t>
            </a:r>
            <a:r>
              <a:rPr lang="en-US" sz="4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0" i="0" u="none" strike="noStrike" dirty="0" err="1">
                <a:solidFill>
                  <a:srgbClr val="000000"/>
                </a:solidFill>
                <a:ea typeface="Pretendard Regular"/>
              </a:rPr>
              <a:t>커밋된</a:t>
            </a:r>
            <a:r>
              <a:rPr lang="en-US" sz="4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Pretendard Regular"/>
              </a:rPr>
              <a:t>모든</a:t>
            </a:r>
            <a:r>
              <a:rPr lang="en-US" sz="4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Pretendard Regular"/>
              </a:rPr>
              <a:t>내용이</a:t>
            </a:r>
            <a:r>
              <a:rPr lang="en-US" sz="4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Pretendard Regular"/>
              </a:rPr>
              <a:t>원격</a:t>
            </a:r>
          </a:p>
          <a:p>
            <a:pPr lvl="0" algn="l">
              <a:lnSpc>
                <a:spcPct val="116199"/>
              </a:lnSpc>
            </a:pPr>
            <a:r>
              <a:rPr lang="ko-KR" sz="4000" b="0" i="0" u="none" strike="noStrike" dirty="0">
                <a:solidFill>
                  <a:srgbClr val="000000"/>
                </a:solidFill>
                <a:ea typeface="Pretendard Regular"/>
              </a:rPr>
              <a:t>저장소로</a:t>
            </a:r>
            <a:r>
              <a:rPr lang="en-US" sz="4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Pretendard Regular"/>
              </a:rPr>
              <a:t>올라간다</a:t>
            </a:r>
            <a:r>
              <a:rPr lang="en-US" sz="40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4900" y="215900"/>
            <a:ext cx="2463800" cy="246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0" y="3810000"/>
            <a:ext cx="7874000" cy="2654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800" y="6794500"/>
            <a:ext cx="7912100" cy="215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204700" y="5029200"/>
            <a:ext cx="2197100" cy="215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445500" y="7264400"/>
            <a:ext cx="1473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oto Sans CJK KR Medium"/>
              </a:rPr>
              <a:t>Width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411200" y="4914900"/>
            <a:ext cx="1473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oto Sans CJK KR Medium"/>
              </a:rPr>
              <a:t>Height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4900" y="215900"/>
            <a:ext cx="2463800" cy="246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2032000"/>
            <a:ext cx="16344900" cy="800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93800" y="914400"/>
            <a:ext cx="6477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커밋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만들기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4900" y="215900"/>
            <a:ext cx="2463800" cy="246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0" y="3606800"/>
            <a:ext cx="7302500" cy="1168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800" y="7277100"/>
            <a:ext cx="7302500" cy="1231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93800" y="914400"/>
            <a:ext cx="6477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브랜치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만들기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93800" y="2768600"/>
            <a:ext cx="45593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브랜치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만들기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93800" y="6337300"/>
            <a:ext cx="61976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생성된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브랜치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목록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확인하기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4900" y="215900"/>
            <a:ext cx="2463800" cy="246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0" y="4114800"/>
            <a:ext cx="8394700" cy="2044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93800" y="914400"/>
            <a:ext cx="6477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브랜치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만들기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93800" y="2768600"/>
            <a:ext cx="45593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브랜치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삭제하기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00" y="4381500"/>
            <a:ext cx="7886700" cy="2387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4900" y="215900"/>
            <a:ext cx="2463800" cy="2463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4356100"/>
            <a:ext cx="8915400" cy="1917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93800" y="914400"/>
            <a:ext cx="6477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브랜치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만들기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93800" y="2768600"/>
            <a:ext cx="45593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브랜치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이동하기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854200"/>
            <a:ext cx="11455400" cy="660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4900" y="215900"/>
            <a:ext cx="2463800" cy="2463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2298700"/>
            <a:ext cx="11455400" cy="712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9600" y="1854200"/>
            <a:ext cx="4241800" cy="7607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93800" y="914400"/>
            <a:ext cx="6477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병합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4900" y="215900"/>
            <a:ext cx="2463800" cy="246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2730500"/>
            <a:ext cx="17208500" cy="6870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3556000"/>
            <a:ext cx="1765300" cy="673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93800" y="914400"/>
            <a:ext cx="8077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Github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에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프로젝트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올리기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336800"/>
            <a:ext cx="16459200" cy="6731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4900" y="215900"/>
            <a:ext cx="2463800" cy="2463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5200" y="3949700"/>
            <a:ext cx="1384300" cy="673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93800" y="914400"/>
            <a:ext cx="8077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Github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에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프로젝트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올리기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4900" y="215900"/>
            <a:ext cx="2463800" cy="246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203200"/>
            <a:ext cx="9029700" cy="993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9500" y="2349500"/>
            <a:ext cx="2451100" cy="106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4610100"/>
            <a:ext cx="6477000" cy="128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94000" y="9461500"/>
            <a:ext cx="2133600" cy="673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193800" y="914400"/>
            <a:ext cx="8077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Github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에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프로젝트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올리기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5700" y="2908300"/>
            <a:ext cx="65786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1. Github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레포지터리</a:t>
            </a: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만들기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06600"/>
            <a:ext cx="17360900" cy="8280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4900" y="215900"/>
            <a:ext cx="2463800" cy="2463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5800" y="6781800"/>
            <a:ext cx="10553700" cy="596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93800" y="914400"/>
            <a:ext cx="8077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Github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에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프로젝트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올리기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4900" y="215900"/>
            <a:ext cx="2463800" cy="246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3759200"/>
            <a:ext cx="12268200" cy="1003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93800" y="914400"/>
            <a:ext cx="8077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Github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에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프로젝트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올리기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93800" y="2768600"/>
            <a:ext cx="45593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remote </a:t>
            </a:r>
            <a:r>
              <a:rPr lang="ko-KR" sz="3500" b="0" i="0" u="none" strike="noStrike">
                <a:solidFill>
                  <a:srgbClr val="000000"/>
                </a:solidFill>
                <a:ea typeface="Pretendard Regular"/>
              </a:rPr>
              <a:t>설정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6743700"/>
            <a:ext cx="7950200" cy="1257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143000" y="5842000"/>
            <a:ext cx="45593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Pretendard Regular"/>
              </a:rPr>
              <a:t>git push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4900" y="215900"/>
            <a:ext cx="2463800" cy="246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700" y="2857500"/>
            <a:ext cx="9931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43000" y="5105400"/>
            <a:ext cx="6934200" cy="213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4000" b="0" i="0" u="none" strike="noStrike" dirty="0">
                <a:solidFill>
                  <a:srgbClr val="000000"/>
                </a:solidFill>
                <a:ea typeface="Pretendard Regular"/>
              </a:rPr>
              <a:t>원격</a:t>
            </a:r>
            <a:r>
              <a:rPr lang="en-US" sz="4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0" i="0" u="none" strike="noStrike" dirty="0" err="1">
                <a:solidFill>
                  <a:srgbClr val="000000"/>
                </a:solidFill>
                <a:ea typeface="Pretendard Regular"/>
              </a:rPr>
              <a:t>레포지터리를</a:t>
            </a:r>
            <a:r>
              <a:rPr lang="en-US" sz="4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Pretendard Regular"/>
              </a:rPr>
              <a:t>통으로</a:t>
            </a:r>
          </a:p>
          <a:p>
            <a:pPr lvl="0" algn="ctr">
              <a:lnSpc>
                <a:spcPct val="116199"/>
              </a:lnSpc>
            </a:pPr>
            <a:r>
              <a:rPr lang="ko-KR" sz="4000" b="0" i="0" u="none" strike="noStrike" dirty="0">
                <a:solidFill>
                  <a:srgbClr val="000000"/>
                </a:solidFill>
                <a:ea typeface="Pretendard Regular"/>
              </a:rPr>
              <a:t>가져오는</a:t>
            </a:r>
            <a:r>
              <a:rPr lang="en-US" sz="4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Pretendard Regular"/>
              </a:rPr>
              <a:t>개념</a:t>
            </a:r>
          </a:p>
          <a:p>
            <a:pPr lvl="0" algn="ctr">
              <a:lnSpc>
                <a:spcPct val="116199"/>
              </a:lnSpc>
            </a:pPr>
            <a:r>
              <a:rPr lang="ko-KR" sz="4000" b="0" i="0" u="none" strike="noStrike" dirty="0">
                <a:solidFill>
                  <a:srgbClr val="000000"/>
                </a:solidFill>
                <a:ea typeface="Pretendard Regular"/>
              </a:rPr>
              <a:t>프로젝트를</a:t>
            </a:r>
            <a:r>
              <a:rPr lang="en-US" sz="4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Pretendard Regular"/>
              </a:rPr>
              <a:t>처음</a:t>
            </a:r>
            <a:r>
              <a:rPr lang="en-US" sz="4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Pretendard Regular"/>
              </a:rPr>
              <a:t>투입될</a:t>
            </a:r>
            <a:r>
              <a:rPr lang="en-US" sz="4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4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Pretendard Regular"/>
              </a:rPr>
              <a:t>사용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4900" y="215900"/>
            <a:ext cx="2463800" cy="2463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845300" y="5778500"/>
            <a:ext cx="4699000" cy="38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93800" y="914400"/>
            <a:ext cx="8077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Github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에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프로젝트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올리기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971800" y="3759200"/>
            <a:ext cx="46228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6000" b="0" i="0" u="none" strike="noStrike" dirty="0">
                <a:solidFill>
                  <a:srgbClr val="FD6F22"/>
                </a:solidFill>
                <a:latin typeface="Pretendard Regular"/>
              </a:rPr>
              <a:t>git clone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96500" y="5105400"/>
            <a:ext cx="6934200" cy="3556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원격</a:t>
            </a: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레포지터리의</a:t>
            </a: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내용을</a:t>
            </a:r>
          </a:p>
          <a:p>
            <a:pPr lvl="0" algn="ctr">
              <a:lnSpc>
                <a:spcPct val="116199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브랜치와</a:t>
            </a: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병합해줌</a:t>
            </a:r>
          </a:p>
          <a:p>
            <a:pPr lvl="0" algn="ctr">
              <a:lnSpc>
                <a:spcPct val="116199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프로젝트의</a:t>
            </a: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변경</a:t>
            </a: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사항을</a:t>
            </a:r>
          </a:p>
          <a:p>
            <a:pPr lvl="0" algn="ctr">
              <a:lnSpc>
                <a:spcPct val="116199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반영해야</a:t>
            </a: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할때</a:t>
            </a: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사용</a:t>
            </a:r>
          </a:p>
          <a:p>
            <a:pPr lvl="0" algn="ctr">
              <a:lnSpc>
                <a:spcPct val="116199"/>
              </a:lnSpc>
            </a:pPr>
            <a:endParaRPr lang="ko-KR" sz="4000" b="0" i="0" u="none" strike="noStrike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204700" y="3759200"/>
            <a:ext cx="46228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6000" b="0" i="0" u="none" strike="noStrike">
                <a:solidFill>
                  <a:srgbClr val="FD6F22"/>
                </a:solidFill>
                <a:latin typeface="Pretendard Regular"/>
              </a:rPr>
              <a:t>git pull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4900" y="215900"/>
            <a:ext cx="2463800" cy="246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2679700"/>
            <a:ext cx="15621000" cy="6997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6908800"/>
            <a:ext cx="5016500" cy="749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93800" y="914400"/>
            <a:ext cx="9232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Github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에서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프로젝트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받아오기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4900" y="215900"/>
            <a:ext cx="2463800" cy="246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828800"/>
            <a:ext cx="8534400" cy="8610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93800" y="914400"/>
            <a:ext cx="8077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Github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의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특별한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기능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99600" y="3441700"/>
            <a:ext cx="8839200" cy="4356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1. </a:t>
            </a:r>
            <a:r>
              <a:rPr lang="en-US" altLang="ko-KR" sz="3500" b="0" i="0" u="none" strike="noStrike" dirty="0">
                <a:solidFill>
                  <a:schemeClr val="accent6"/>
                </a:solidFill>
                <a:latin typeface="Pretendard Regular"/>
              </a:rPr>
              <a:t>[</a:t>
            </a:r>
            <a:r>
              <a:rPr lang="en-US" sz="3500" b="0" i="0" u="none" strike="noStrike" dirty="0" err="1">
                <a:solidFill>
                  <a:srgbClr val="FD6F22"/>
                </a:solidFill>
                <a:latin typeface="Pretendard Regular"/>
              </a:rPr>
              <a:t>Github</a:t>
            </a:r>
            <a:r>
              <a:rPr lang="en-US" sz="3500" b="0" i="0" u="none" strike="noStrike" dirty="0">
                <a:solidFill>
                  <a:srgbClr val="FD6F22"/>
                </a:solidFill>
                <a:latin typeface="Pretendard Regular"/>
              </a:rPr>
              <a:t> name].</a:t>
            </a:r>
            <a:r>
              <a:rPr lang="en-US" sz="3500" b="0" i="0" u="none" strike="noStrike" dirty="0" err="1">
                <a:solidFill>
                  <a:srgbClr val="FD6F22"/>
                </a:solidFill>
                <a:latin typeface="Pretendard Regular"/>
              </a:rPr>
              <a:t>github.io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 dirty="0" err="1">
                <a:solidFill>
                  <a:srgbClr val="000000"/>
                </a:solidFill>
                <a:ea typeface="Pretendard Regular"/>
              </a:rPr>
              <a:t>레포지터리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만들기</a:t>
            </a:r>
          </a:p>
          <a:p>
            <a:pPr lvl="0" algn="l">
              <a:lnSpc>
                <a:spcPct val="116199"/>
              </a:lnSpc>
            </a:pP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(public</a:t>
            </a:r>
            <a:r>
              <a:rPr lang="ko-KR" sz="3500" b="0" i="0" u="none" strike="noStrike" dirty="0" err="1">
                <a:solidFill>
                  <a:srgbClr val="000000"/>
                </a:solidFill>
                <a:ea typeface="Pretendard Regular"/>
              </a:rPr>
              <a:t>으로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만들어야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함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lvl="0" algn="l">
              <a:lnSpc>
                <a:spcPct val="116199"/>
              </a:lnSpc>
            </a:pPr>
            <a:endParaRPr lang="en-US" sz="3500" b="0" i="0" u="none" strike="noStrike" dirty="0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2. </a:t>
            </a:r>
            <a:r>
              <a:rPr lang="en-US" sz="3500" b="0" i="0" u="none" strike="noStrike" dirty="0" err="1">
                <a:solidFill>
                  <a:srgbClr val="FD6F22"/>
                </a:solidFill>
                <a:latin typeface="Pretendard Regular"/>
              </a:rPr>
              <a:t>index.html</a:t>
            </a:r>
            <a:r>
              <a:rPr lang="ko-KR" sz="3500" b="0" i="0" u="none" strike="noStrike" dirty="0" err="1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만든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 push 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하기</a:t>
            </a:r>
          </a:p>
          <a:p>
            <a:pPr lvl="0" algn="l">
              <a:lnSpc>
                <a:spcPct val="116199"/>
              </a:lnSpc>
            </a:pPr>
            <a:endParaRPr lang="ko-KR" sz="35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3. 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브라우저에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3500" b="0" i="0" u="none" strike="noStrike" dirty="0">
                <a:solidFill>
                  <a:srgbClr val="FD6F22"/>
                </a:solidFill>
                <a:latin typeface="Pretendard Regular"/>
              </a:rPr>
              <a:t>[</a:t>
            </a:r>
            <a:r>
              <a:rPr lang="en-US" sz="3500" b="0" i="0" u="none" strike="noStrike" dirty="0" err="1">
                <a:solidFill>
                  <a:srgbClr val="FD6F22"/>
                </a:solidFill>
                <a:latin typeface="Pretendard Regular"/>
              </a:rPr>
              <a:t>Github</a:t>
            </a:r>
            <a:r>
              <a:rPr lang="en-US" sz="3500" b="0" i="0" u="none" strike="noStrike" dirty="0">
                <a:solidFill>
                  <a:srgbClr val="FD6F22"/>
                </a:solidFill>
                <a:latin typeface="Pretendard Regular"/>
              </a:rPr>
              <a:t> name].</a:t>
            </a:r>
            <a:r>
              <a:rPr lang="en-US" sz="3500" b="0" i="0" u="none" strike="noStrike" dirty="0" err="1">
                <a:solidFill>
                  <a:srgbClr val="FD6F22"/>
                </a:solidFill>
                <a:latin typeface="Pretendard Regular"/>
              </a:rPr>
              <a:t>github.io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을</a:t>
            </a:r>
          </a:p>
          <a:p>
            <a:pPr lvl="0" algn="l">
              <a:lnSpc>
                <a:spcPct val="116199"/>
              </a:lnSpc>
            </a:pPr>
            <a:r>
              <a:rPr lang="ko-KR" sz="3500" b="0" i="0" u="none" strike="noStrike" dirty="0">
                <a:solidFill>
                  <a:srgbClr val="000000"/>
                </a:solidFill>
                <a:ea typeface="Pretendard Regular"/>
              </a:rPr>
              <a:t>입력하기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074900" y="215900"/>
            <a:ext cx="2463800" cy="2463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93800" y="914400"/>
            <a:ext cx="8077200" cy="889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과제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공지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!!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93800" y="2705100"/>
            <a:ext cx="14528800" cy="64008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6199"/>
              </a:lnSpc>
              <a:defRPr/>
            </a:pPr>
            <a:r>
              <a:rPr lang="ko-KR" sz="4000" b="0" i="0" u="none" strike="noStrike">
                <a:solidFill>
                  <a:srgbClr val="FD6F22"/>
                </a:solidFill>
                <a:ea typeface="Pretendard Regular"/>
              </a:rPr>
              <a:t>자기소개</a:t>
            </a:r>
            <a:r>
              <a:rPr lang="en-US" sz="4000" b="0" i="0" u="none" strike="noStrike">
                <a:solidFill>
                  <a:srgbClr val="FD6F22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FD6F22"/>
                </a:solidFill>
                <a:ea typeface="Pretendard Regular"/>
              </a:rPr>
              <a:t>페이지</a:t>
            </a:r>
            <a:r>
              <a:rPr lang="en-US" sz="4000" b="0" i="0" u="none" strike="noStrike">
                <a:solidFill>
                  <a:srgbClr val="FD6F22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만들기</a:t>
            </a:r>
          </a:p>
          <a:p>
            <a:pPr lvl="0" algn="l">
              <a:lnSpc>
                <a:spcPct val="116199"/>
              </a:lnSpc>
              <a:defRPr/>
            </a:pPr>
            <a:endParaRPr lang="ko-KR" sz="40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지금까지</a:t>
            </a: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배운</a:t>
            </a: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4000" b="0" i="0" u="none" strike="noStrike">
                <a:solidFill>
                  <a:srgbClr val="FD6F22"/>
                </a:solidFill>
                <a:latin typeface="Pretendard Regular"/>
              </a:rPr>
              <a:t>html, css</a:t>
            </a: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적극</a:t>
            </a: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활용하여</a:t>
            </a: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본인을</a:t>
            </a: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소개하는</a:t>
            </a: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웹페이지를</a:t>
            </a:r>
          </a:p>
          <a:p>
            <a:pPr lvl="0" algn="l">
              <a:lnSpc>
                <a:spcPct val="116199"/>
              </a:lnSpc>
              <a:defRPr/>
            </a:pP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만들어봅시다</a:t>
            </a: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  <a:defRPr/>
            </a:pPr>
            <a:endParaRPr lang="en-US" sz="4000" b="0" i="0" u="none" strike="noStrike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난</a:t>
            </a: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 javascript</a:t>
            </a: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도</a:t>
            </a: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할</a:t>
            </a: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있는데</a:t>
            </a: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? </a:t>
            </a: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하시면</a:t>
            </a: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4000" b="0" i="0" u="none" strike="noStrike">
                <a:solidFill>
                  <a:srgbClr val="FD6F22"/>
                </a:solidFill>
                <a:latin typeface="Pretendard Regular"/>
              </a:rPr>
              <a:t>javascript</a:t>
            </a:r>
            <a:r>
              <a:rPr lang="ko-KR" sz="4000" b="0" i="0" u="none" strike="noStrike">
                <a:solidFill>
                  <a:srgbClr val="FD6F22"/>
                </a:solidFill>
                <a:ea typeface="Pretendard Regular"/>
              </a:rPr>
              <a:t>도</a:t>
            </a:r>
            <a:r>
              <a:rPr lang="en-US" sz="4000" b="0" i="0" u="none" strike="noStrike">
                <a:solidFill>
                  <a:srgbClr val="FD6F22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FD6F22"/>
                </a:solidFill>
                <a:ea typeface="Pretendard Regular"/>
              </a:rPr>
              <a:t>사용하셔도</a:t>
            </a:r>
            <a:r>
              <a:rPr lang="en-US" sz="4000" b="0" i="0" u="none" strike="noStrike">
                <a:solidFill>
                  <a:srgbClr val="FD6F22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FD6F22"/>
                </a:solidFill>
                <a:ea typeface="Pretendard Regular"/>
              </a:rPr>
              <a:t>됩니다</a:t>
            </a:r>
            <a:r>
              <a:rPr lang="en-US" sz="4000" b="0" i="0" u="none" strike="noStrike">
                <a:solidFill>
                  <a:srgbClr val="FD6F22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  <a:defRPr/>
            </a:pPr>
            <a:endParaRPr lang="en-US" sz="4000" b="0" i="0" u="none" strike="noStrike">
              <a:solidFill>
                <a:srgbClr val="FD6F22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  <a:defRPr/>
            </a:pPr>
            <a:r>
              <a:rPr lang="ko-KR" sz="4000" b="1" i="0" u="none" strike="noStrike">
                <a:solidFill>
                  <a:srgbClr val="E22E0A"/>
                </a:solidFill>
                <a:ea typeface="Pretendard Regular"/>
              </a:rPr>
              <a:t>단</a:t>
            </a:r>
            <a:r>
              <a:rPr lang="en-US" sz="4000" b="1" i="0" u="none" strike="noStrike">
                <a:solidFill>
                  <a:srgbClr val="E22E0A"/>
                </a:solidFill>
                <a:latin typeface="Pretendard Regular"/>
              </a:rPr>
              <a:t>, </a:t>
            </a:r>
            <a:r>
              <a:rPr lang="ko-KR" sz="4000" b="1" i="0" u="none" strike="noStrike">
                <a:solidFill>
                  <a:srgbClr val="E22E0A"/>
                </a:solidFill>
                <a:ea typeface="Pretendard Regular"/>
              </a:rPr>
              <a:t>인터넷에</a:t>
            </a:r>
            <a:r>
              <a:rPr lang="en-US" sz="4000" b="1" i="0" u="none" strike="noStrike">
                <a:solidFill>
                  <a:srgbClr val="E22E0A"/>
                </a:solidFill>
                <a:latin typeface="Pretendard Regular"/>
              </a:rPr>
              <a:t> </a:t>
            </a:r>
            <a:r>
              <a:rPr lang="ko-KR" sz="4000" b="1" i="0" u="none" strike="noStrike">
                <a:solidFill>
                  <a:srgbClr val="E22E0A"/>
                </a:solidFill>
                <a:ea typeface="Pretendard Regular"/>
              </a:rPr>
              <a:t>공개된</a:t>
            </a:r>
            <a:r>
              <a:rPr lang="en-US" sz="4000" b="1" i="0" u="none" strike="noStrike">
                <a:solidFill>
                  <a:srgbClr val="E22E0A"/>
                </a:solidFill>
                <a:latin typeface="Pretendard Regular"/>
              </a:rPr>
              <a:t> </a:t>
            </a:r>
            <a:r>
              <a:rPr lang="ko-KR" sz="4000" b="1" i="0" u="none" strike="noStrike">
                <a:solidFill>
                  <a:srgbClr val="E22E0A"/>
                </a:solidFill>
                <a:ea typeface="Pretendard Regular"/>
              </a:rPr>
              <a:t>템플릿의</a:t>
            </a:r>
            <a:r>
              <a:rPr lang="en-US" sz="4000" b="1" i="0" u="none" strike="noStrike">
                <a:solidFill>
                  <a:srgbClr val="E22E0A"/>
                </a:solidFill>
                <a:latin typeface="Pretendard Regular"/>
              </a:rPr>
              <a:t> </a:t>
            </a:r>
            <a:r>
              <a:rPr lang="ko-KR" sz="4000" b="1" i="0" u="none" strike="noStrike">
                <a:solidFill>
                  <a:srgbClr val="E22E0A"/>
                </a:solidFill>
                <a:ea typeface="Pretendard Regular"/>
              </a:rPr>
              <a:t>사용은</a:t>
            </a:r>
            <a:r>
              <a:rPr lang="en-US" sz="4000" b="1" i="0" u="none" strike="noStrike">
                <a:solidFill>
                  <a:srgbClr val="E22E0A"/>
                </a:solidFill>
                <a:latin typeface="Pretendard Regular"/>
              </a:rPr>
              <a:t> </a:t>
            </a:r>
            <a:r>
              <a:rPr lang="ko-KR" sz="4000" b="1" i="0" u="none" strike="noStrike">
                <a:solidFill>
                  <a:srgbClr val="E22E0A"/>
                </a:solidFill>
                <a:ea typeface="Pretendard Regular"/>
              </a:rPr>
              <a:t>금지합니다</a:t>
            </a:r>
            <a:r>
              <a:rPr lang="en-US" sz="4000" b="1" i="0" u="none" strike="noStrike">
                <a:solidFill>
                  <a:srgbClr val="E22E0A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  <a:defRPr/>
            </a:pPr>
            <a:r>
              <a:rPr lang="ko-KR" sz="4000" b="1" i="0" u="none" strike="noStrike">
                <a:solidFill>
                  <a:srgbClr val="E22E0A"/>
                </a:solidFill>
                <a:ea typeface="Pretendard Regular"/>
              </a:rPr>
              <a:t>적발</a:t>
            </a:r>
            <a:r>
              <a:rPr lang="en-US" sz="4000" b="1" i="0" u="none" strike="noStrike">
                <a:solidFill>
                  <a:srgbClr val="E22E0A"/>
                </a:solidFill>
                <a:latin typeface="Pretendard Regular"/>
              </a:rPr>
              <a:t> </a:t>
            </a:r>
            <a:r>
              <a:rPr lang="ko-KR" sz="4000" b="1" i="0" u="none" strike="noStrike">
                <a:solidFill>
                  <a:srgbClr val="E22E0A"/>
                </a:solidFill>
                <a:ea typeface="Pretendard Regular"/>
              </a:rPr>
              <a:t>시</a:t>
            </a:r>
            <a:r>
              <a:rPr lang="en-US" sz="4000" b="1" i="0" u="none" strike="noStrike">
                <a:solidFill>
                  <a:srgbClr val="E22E0A"/>
                </a:solidFill>
                <a:latin typeface="Pretendard Regular"/>
              </a:rPr>
              <a:t> </a:t>
            </a:r>
            <a:r>
              <a:rPr lang="ko-KR" sz="4000" b="1" i="0" u="none" strike="noStrike">
                <a:solidFill>
                  <a:srgbClr val="E22E0A"/>
                </a:solidFill>
                <a:ea typeface="Pretendard Regular"/>
              </a:rPr>
              <a:t>벌칙이</a:t>
            </a:r>
            <a:r>
              <a:rPr lang="en-US" sz="4000" b="1" i="0" u="none" strike="noStrike">
                <a:solidFill>
                  <a:srgbClr val="E22E0A"/>
                </a:solidFill>
                <a:latin typeface="Pretendard Regular"/>
              </a:rPr>
              <a:t> </a:t>
            </a:r>
            <a:r>
              <a:rPr lang="ko-KR" sz="4000" b="1" i="0" u="none" strike="noStrike">
                <a:solidFill>
                  <a:srgbClr val="E22E0A"/>
                </a:solidFill>
                <a:ea typeface="Pretendard Regular"/>
              </a:rPr>
              <a:t>있으니</a:t>
            </a:r>
            <a:r>
              <a:rPr lang="en-US" sz="4000" b="1" i="0" u="none" strike="noStrike">
                <a:solidFill>
                  <a:srgbClr val="E22E0A"/>
                </a:solidFill>
                <a:latin typeface="Pretendard Regular"/>
              </a:rPr>
              <a:t> </a:t>
            </a:r>
            <a:r>
              <a:rPr lang="ko-KR" sz="4000" b="1" i="0" u="none" strike="noStrike">
                <a:solidFill>
                  <a:srgbClr val="E22E0A"/>
                </a:solidFill>
                <a:ea typeface="Pretendard Regular"/>
              </a:rPr>
              <a:t>주의하세요</a:t>
            </a:r>
            <a:r>
              <a:rPr lang="en-US" sz="4000" b="1" i="0" u="none" strike="noStrike">
                <a:solidFill>
                  <a:srgbClr val="E22E0A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4900" y="215900"/>
            <a:ext cx="2463800" cy="246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400" y="4279900"/>
            <a:ext cx="11925300" cy="574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600" y="7531100"/>
            <a:ext cx="2489200" cy="457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93800" y="914400"/>
            <a:ext cx="8077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과제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ONE Mobile Title OTF"/>
              </a:rPr>
              <a:t>공지</a:t>
            </a: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!!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68400" y="2578100"/>
            <a:ext cx="11010900" cy="1155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Noto Sans CJK KR Regular"/>
              </a:rPr>
              <a:t>단순히</a:t>
            </a:r>
            <a:r>
              <a:rPr lang="en-US" sz="3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Noto Sans CJK KR Regular"/>
              </a:rPr>
              <a:t>만들기만</a:t>
            </a:r>
            <a:r>
              <a:rPr lang="en-US" sz="3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Noto Sans CJK KR Regular"/>
              </a:rPr>
              <a:t>하면</a:t>
            </a:r>
            <a:r>
              <a:rPr lang="en-US" sz="3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Noto Sans CJK KR Regular"/>
              </a:rPr>
              <a:t>재미</a:t>
            </a:r>
            <a:r>
              <a:rPr lang="en-US" sz="3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Noto Sans CJK KR Regular"/>
              </a:rPr>
              <a:t>없겠죠</a:t>
            </a:r>
            <a:r>
              <a:rPr lang="en-US" sz="3500" b="0" i="0" u="none" strike="noStrike">
                <a:solidFill>
                  <a:srgbClr val="000000"/>
                </a:solidFill>
                <a:latin typeface="Noto Sans CJK KR Regular"/>
              </a:rPr>
              <a:t>?</a:t>
            </a:r>
          </a:p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Noto Sans CJK KR Regular"/>
              </a:rPr>
              <a:t>방금</a:t>
            </a:r>
            <a:r>
              <a:rPr lang="en-US" sz="3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Noto Sans CJK KR Regular"/>
              </a:rPr>
              <a:t>배운</a:t>
            </a:r>
            <a:r>
              <a:rPr lang="en-US" sz="3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en-US" sz="3500" b="0" i="0" u="none" strike="noStrike">
                <a:solidFill>
                  <a:srgbClr val="FD6F22"/>
                </a:solidFill>
                <a:latin typeface="Noto Sans CJK KR Regular"/>
              </a:rPr>
              <a:t>github.io</a:t>
            </a:r>
            <a:r>
              <a:rPr lang="ko-KR" sz="3500" b="0" i="0" u="none" strike="noStrike">
                <a:solidFill>
                  <a:srgbClr val="FD6F22"/>
                </a:solidFill>
                <a:ea typeface="Noto Sans CJK KR Regular"/>
              </a:rPr>
              <a:t>을</a:t>
            </a:r>
            <a:r>
              <a:rPr lang="en-US" sz="3500" b="0" i="0" u="none" strike="noStrike">
                <a:solidFill>
                  <a:srgbClr val="FD6F22"/>
                </a:solidFill>
                <a:latin typeface="Noto Sans CJK KR Regular"/>
              </a:rPr>
              <a:t> </a:t>
            </a:r>
            <a:r>
              <a:rPr lang="ko-KR" sz="3500" b="0" i="0" u="none" strike="noStrike">
                <a:solidFill>
                  <a:srgbClr val="FD6F22"/>
                </a:solidFill>
                <a:ea typeface="Noto Sans CJK KR Regular"/>
              </a:rPr>
              <a:t>이용해</a:t>
            </a:r>
            <a:r>
              <a:rPr lang="en-US" sz="3500" b="0" i="0" u="none" strike="noStrike">
                <a:solidFill>
                  <a:srgbClr val="FD6F22"/>
                </a:solidFill>
                <a:latin typeface="Noto Sans CJK KR Regular"/>
              </a:rPr>
              <a:t> </a:t>
            </a:r>
            <a:r>
              <a:rPr lang="ko-KR" sz="3500" b="0" i="0" u="none" strike="noStrike">
                <a:solidFill>
                  <a:srgbClr val="FD6F22"/>
                </a:solidFill>
                <a:ea typeface="Noto Sans CJK KR Regular"/>
              </a:rPr>
              <a:t>페이지를</a:t>
            </a:r>
            <a:r>
              <a:rPr lang="en-US" sz="3500" b="0" i="0" u="none" strike="noStrike">
                <a:solidFill>
                  <a:srgbClr val="FD6F22"/>
                </a:solidFill>
                <a:latin typeface="Noto Sans CJK KR Regular"/>
              </a:rPr>
              <a:t> </a:t>
            </a:r>
            <a:r>
              <a:rPr lang="ko-KR" sz="3500" b="0" i="0" u="none" strike="noStrike">
                <a:solidFill>
                  <a:srgbClr val="FD6F22"/>
                </a:solidFill>
                <a:ea typeface="Noto Sans CJK KR Regular"/>
              </a:rPr>
              <a:t>배포</a:t>
            </a:r>
            <a:r>
              <a:rPr lang="ko-KR" sz="3500" b="0" i="0" u="none" strike="noStrike">
                <a:solidFill>
                  <a:srgbClr val="000000"/>
                </a:solidFill>
                <a:ea typeface="Noto Sans CJK KR Regular"/>
              </a:rPr>
              <a:t>까지</a:t>
            </a:r>
            <a:r>
              <a:rPr lang="en-US" sz="3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Noto Sans CJK KR Regular"/>
              </a:rPr>
              <a:t>해봅시다</a:t>
            </a:r>
            <a:r>
              <a:rPr lang="en-US" sz="3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30300" y="4622800"/>
            <a:ext cx="46863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 dirty="0">
                <a:solidFill>
                  <a:srgbClr val="000000"/>
                </a:solidFill>
                <a:ea typeface="Noto Sans CJK KR Regular"/>
              </a:rPr>
              <a:t>기간</a:t>
            </a:r>
            <a:r>
              <a:rPr lang="en-US" sz="3500" b="0" i="0" u="none" strike="noStrike" dirty="0">
                <a:solidFill>
                  <a:srgbClr val="000000"/>
                </a:solidFill>
                <a:latin typeface="Noto Sans CJK KR Regular"/>
              </a:rPr>
              <a:t> : 3</a:t>
            </a:r>
            <a:r>
              <a:rPr lang="ko-KR" sz="3500" b="0" i="0" u="none" strike="noStrike" dirty="0">
                <a:solidFill>
                  <a:srgbClr val="000000"/>
                </a:solidFill>
                <a:ea typeface="Noto Sans CJK KR Regular"/>
              </a:rPr>
              <a:t>월</a:t>
            </a:r>
            <a:r>
              <a:rPr lang="en-US" sz="3500" b="0" i="0" u="none" strike="noStrike" dirty="0">
                <a:solidFill>
                  <a:srgbClr val="000000"/>
                </a:solidFill>
                <a:latin typeface="Noto Sans CJK KR Regular"/>
              </a:rPr>
              <a:t> 26</a:t>
            </a:r>
            <a:r>
              <a:rPr lang="ko-KR" sz="3500" b="0" i="0" u="none" strike="noStrike" dirty="0">
                <a:solidFill>
                  <a:srgbClr val="000000"/>
                </a:solidFill>
                <a:ea typeface="Noto Sans CJK KR Regular"/>
              </a:rPr>
              <a:t>일</a:t>
            </a:r>
            <a:r>
              <a:rPr lang="en-US" sz="35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altLang="en-US" sz="3500" dirty="0">
                <a:solidFill>
                  <a:srgbClr val="000000"/>
                </a:solidFill>
                <a:latin typeface="Noto Sans CJK KR Regular"/>
                <a:ea typeface="Noto Sans CJK KR Regular"/>
              </a:rPr>
              <a:t>낮</a:t>
            </a:r>
            <a:r>
              <a:rPr lang="en-US" altLang="ko-KR" sz="3500" dirty="0">
                <a:solidFill>
                  <a:srgbClr val="000000"/>
                </a:solidFill>
                <a:latin typeface="Noto Sans CJK KR Regular"/>
                <a:ea typeface="Noto Sans CJK KR Regular"/>
              </a:rPr>
              <a:t>3</a:t>
            </a:r>
            <a:r>
              <a:rPr lang="ko-KR" sz="3500" b="0" i="0" u="none" strike="noStrike" dirty="0">
                <a:solidFill>
                  <a:srgbClr val="000000"/>
                </a:solidFill>
                <a:ea typeface="Noto Sans CJK KR Regular"/>
              </a:rPr>
              <a:t>시</a:t>
            </a:r>
            <a:r>
              <a:rPr lang="en-US" sz="3500" b="0" i="0" u="none" strike="noStrike" dirty="0">
                <a:solidFill>
                  <a:srgbClr val="000000"/>
                </a:solidFill>
                <a:latin typeface="Noto Sans CJK KR Regular"/>
              </a:rPr>
              <a:t> 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4900" y="215900"/>
            <a:ext cx="2463800" cy="2463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064500" y="3378200"/>
            <a:ext cx="2616200" cy="326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8400" b="0" i="0" u="none" strike="noStrike">
                <a:solidFill>
                  <a:srgbClr val="000000"/>
                </a:solidFill>
                <a:ea typeface="Noto Sans CJK KR Medium"/>
              </a:rPr>
              <a:t>끝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4900" y="215900"/>
            <a:ext cx="2463800" cy="246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200" y="2857500"/>
            <a:ext cx="10782300" cy="52959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4900" y="215900"/>
            <a:ext cx="2463800" cy="246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0" y="2286000"/>
            <a:ext cx="12280900" cy="6692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93800" y="3073400"/>
            <a:ext cx="16649700" cy="65278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43590"/>
              </a:lnSpc>
              <a:defRPr/>
            </a:pPr>
            <a:r>
              <a:rPr lang="en-US" sz="3300" b="0" i="0" u="none" strike="noStrike" dirty="0">
                <a:solidFill>
                  <a:srgbClr val="000000"/>
                </a:solidFill>
                <a:latin typeface="Pretendard Regular"/>
              </a:rPr>
              <a:t>display : block;                   </a:t>
            </a:r>
            <a:r>
              <a:rPr lang="ko-KR" sz="3300" b="0" i="0" u="none" strike="noStrike" dirty="0">
                <a:solidFill>
                  <a:srgbClr val="000000"/>
                </a:solidFill>
                <a:ea typeface="Pretendard Regular"/>
              </a:rPr>
              <a:t>설정하지</a:t>
            </a:r>
            <a:r>
              <a:rPr lang="en-US" sz="3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Pretendard Regular"/>
              </a:rPr>
              <a:t>않아도</a:t>
            </a:r>
            <a:r>
              <a:rPr lang="en-US" sz="3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Pretendard Regular"/>
              </a:rPr>
              <a:t>갖는</a:t>
            </a:r>
            <a:r>
              <a:rPr lang="en-US" sz="3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Pretendard Regular"/>
              </a:rPr>
              <a:t>기본</a:t>
            </a:r>
            <a:r>
              <a:rPr lang="en-US" sz="3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Pretendard Regular"/>
              </a:rPr>
              <a:t>값</a:t>
            </a:r>
            <a:r>
              <a:rPr lang="en-US" sz="3300" b="0" i="0" u="none" strike="noStrike" dirty="0">
                <a:solidFill>
                  <a:srgbClr val="000000"/>
                </a:solidFill>
                <a:latin typeface="Pretendard Regular"/>
              </a:rPr>
              <a:t>.(</a:t>
            </a:r>
            <a:r>
              <a:rPr lang="ko-KR" sz="3300" b="0" i="0" u="none" strike="noStrike" dirty="0">
                <a:solidFill>
                  <a:srgbClr val="000000"/>
                </a:solidFill>
                <a:ea typeface="Pretendard Regular"/>
              </a:rPr>
              <a:t>태그에</a:t>
            </a:r>
            <a:r>
              <a:rPr lang="en-US" sz="3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Pretendard Regular"/>
              </a:rPr>
              <a:t>따라</a:t>
            </a:r>
            <a:r>
              <a:rPr lang="en-US" sz="3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Pretendard Regular"/>
              </a:rPr>
              <a:t>다를</a:t>
            </a:r>
            <a:r>
              <a:rPr lang="en-US" sz="3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3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Pretendard Regular"/>
              </a:rPr>
              <a:t>있음</a:t>
            </a:r>
            <a:r>
              <a:rPr lang="en-US" sz="3300" b="0" i="0" u="none" strike="noStrike" dirty="0">
                <a:solidFill>
                  <a:srgbClr val="000000"/>
                </a:solidFill>
                <a:latin typeface="Pretendard Regular"/>
              </a:rPr>
              <a:t>)Width100%</a:t>
            </a:r>
          </a:p>
          <a:p>
            <a:pPr lvl="0" algn="l">
              <a:lnSpc>
                <a:spcPct val="143590"/>
              </a:lnSpc>
              <a:defRPr/>
            </a:pPr>
            <a:endParaRPr lang="en-US" sz="3300" b="0" i="0" u="none" strike="noStrike" dirty="0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143590"/>
              </a:lnSpc>
              <a:defRPr/>
            </a:pPr>
            <a:r>
              <a:rPr lang="en-US" sz="3300" b="0" i="0" u="none" strike="noStrike" dirty="0">
                <a:solidFill>
                  <a:srgbClr val="000000"/>
                </a:solidFill>
                <a:latin typeface="Pretendard Regular"/>
              </a:rPr>
              <a:t>display : none;                    </a:t>
            </a:r>
            <a:r>
              <a:rPr lang="ko-KR" sz="3300" b="0" i="0" u="none" strike="noStrike" dirty="0">
                <a:solidFill>
                  <a:srgbClr val="000000"/>
                </a:solidFill>
                <a:ea typeface="Pretendard Regular"/>
              </a:rPr>
              <a:t>렌더링</a:t>
            </a:r>
            <a:r>
              <a:rPr lang="en-US" sz="3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Pretendard Regular"/>
              </a:rPr>
              <a:t>하지</a:t>
            </a:r>
            <a:r>
              <a:rPr lang="en-US" sz="3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Pretendard Regular"/>
              </a:rPr>
              <a:t>않음</a:t>
            </a:r>
          </a:p>
          <a:p>
            <a:pPr lvl="0" algn="l">
              <a:lnSpc>
                <a:spcPct val="143590"/>
              </a:lnSpc>
              <a:defRPr/>
            </a:pPr>
            <a:endParaRPr lang="ko-KR" sz="33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43590"/>
              </a:lnSpc>
              <a:defRPr/>
            </a:pPr>
            <a:r>
              <a:rPr lang="en-US" sz="3300" b="0" i="0" u="none" strike="noStrike" dirty="0">
                <a:solidFill>
                  <a:srgbClr val="000000"/>
                </a:solidFill>
                <a:latin typeface="Pretendard Regular"/>
              </a:rPr>
              <a:t>display : inline;                    </a:t>
            </a:r>
            <a:r>
              <a:rPr lang="ko-KR" sz="3300" b="0" i="0" u="none" strike="noStrike" dirty="0">
                <a:solidFill>
                  <a:srgbClr val="000000"/>
                </a:solidFill>
                <a:ea typeface="Pretendard Regular"/>
              </a:rPr>
              <a:t>컨텐츠를</a:t>
            </a:r>
            <a:r>
              <a:rPr lang="en-US" sz="3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Pretendard Regular"/>
              </a:rPr>
              <a:t>감쌀</a:t>
            </a:r>
            <a:r>
              <a:rPr lang="en-US" sz="3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Pretendard Regular"/>
              </a:rPr>
              <a:t>정도</a:t>
            </a:r>
            <a:r>
              <a:rPr lang="en-US" sz="33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300" b="0" i="0" u="none" strike="noStrike" dirty="0">
                <a:solidFill>
                  <a:srgbClr val="000000"/>
                </a:solidFill>
                <a:ea typeface="Pretendard Regular"/>
              </a:rPr>
              <a:t>크기조정</a:t>
            </a:r>
            <a:r>
              <a:rPr lang="en-US" sz="3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Pretendard Regular"/>
              </a:rPr>
              <a:t>불가</a:t>
            </a:r>
          </a:p>
          <a:p>
            <a:pPr lvl="0" algn="l">
              <a:lnSpc>
                <a:spcPct val="143590"/>
              </a:lnSpc>
              <a:defRPr/>
            </a:pPr>
            <a:endParaRPr lang="ko-KR" sz="33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43590"/>
              </a:lnSpc>
              <a:defRPr/>
            </a:pPr>
            <a:r>
              <a:rPr lang="en-US" sz="3300" b="0" i="0" u="none" strike="noStrike" dirty="0">
                <a:solidFill>
                  <a:srgbClr val="000000"/>
                </a:solidFill>
                <a:latin typeface="Pretendard Regular"/>
              </a:rPr>
              <a:t>display : inline-block;         </a:t>
            </a:r>
            <a:r>
              <a:rPr lang="en-US" sz="3300" b="0" i="0" u="none" strike="noStrike" dirty="0" err="1">
                <a:solidFill>
                  <a:srgbClr val="000000"/>
                </a:solidFill>
                <a:latin typeface="Pretendard Regular"/>
              </a:rPr>
              <a:t>Inline+block</a:t>
            </a:r>
            <a:endParaRPr lang="en-US" sz="3300" b="0" i="0" u="none" strike="noStrike" dirty="0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143590"/>
              </a:lnSpc>
              <a:defRPr/>
            </a:pPr>
            <a:endParaRPr lang="en-US" sz="3300" b="0" i="0" u="none" strike="noStrike" dirty="0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143590"/>
              </a:lnSpc>
              <a:defRPr/>
            </a:pPr>
            <a:r>
              <a:rPr lang="en-US" sz="3300" b="0" i="0" u="none" strike="noStrike" dirty="0">
                <a:solidFill>
                  <a:srgbClr val="000000"/>
                </a:solidFill>
                <a:latin typeface="Pretendard Regular"/>
              </a:rPr>
              <a:t>display : flex;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074900" y="215900"/>
            <a:ext cx="2463800" cy="2463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57800" y="8502650"/>
            <a:ext cx="11696700" cy="1587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93800" y="990600"/>
            <a:ext cx="7581900" cy="889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sz="5000" b="0" i="0" u="none" strike="noStrike">
                <a:solidFill>
                  <a:srgbClr val="000000"/>
                </a:solidFill>
                <a:latin typeface="ONE Mobile Title OTF"/>
              </a:rPr>
              <a:t>2. Display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4900" y="215900"/>
            <a:ext cx="2463800" cy="246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500" y="0"/>
            <a:ext cx="10350500" cy="10337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85800" y="2857500"/>
            <a:ext cx="7670800" cy="510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display : flex;   </a:t>
            </a:r>
          </a:p>
          <a:p>
            <a:pPr lvl="0" algn="l">
              <a:lnSpc>
                <a:spcPct val="99600"/>
              </a:lnSpc>
            </a:pP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flex-direction </a:t>
            </a:r>
          </a:p>
          <a:p>
            <a:pPr lvl="0" algn="l">
              <a:lnSpc>
                <a:spcPct val="99600"/>
              </a:lnSpc>
            </a:pP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flex-wrap</a:t>
            </a:r>
          </a:p>
          <a:p>
            <a:pPr lvl="0" algn="l">
              <a:lnSpc>
                <a:spcPct val="99600"/>
              </a:lnSpc>
            </a:pP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justify-content</a:t>
            </a:r>
          </a:p>
          <a:p>
            <a:pPr lvl="0" algn="l">
              <a:lnSpc>
                <a:spcPct val="99600"/>
              </a:lnSpc>
            </a:pP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align-items</a:t>
            </a:r>
          </a:p>
          <a:p>
            <a:pPr lvl="0" algn="l">
              <a:lnSpc>
                <a:spcPct val="99600"/>
              </a:lnSpc>
            </a:pP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04800" y="1473200"/>
            <a:ext cx="59436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D6F22"/>
                </a:solidFill>
                <a:latin typeface="Noto Sans CJK KR Regular"/>
                <a:hlinkClick r:id="rId4"/>
              </a:rPr>
              <a:t>https://flexboxfroggy.com/#ko</a:t>
            </a:r>
            <a:endParaRPr lang="en-US" sz="3000" b="0" i="0" u="none" strike="noStrike" dirty="0">
              <a:solidFill>
                <a:srgbClr val="FD6F22"/>
              </a:solidFill>
              <a:latin typeface="Noto Sans CJK KR Regula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F85B4F-EDE5-5D5B-6FF8-B6E7A88060A6}"/>
              </a:ext>
            </a:extLst>
          </p:cNvPr>
          <p:cNvSpPr txBox="1"/>
          <p:nvPr/>
        </p:nvSpPr>
        <p:spPr>
          <a:xfrm>
            <a:off x="8153400" y="2679700"/>
            <a:ext cx="46433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Justify-</a:t>
            </a:r>
            <a:r>
              <a:rPr lang="en-US" altLang="ko-KR" dirty="0" err="1">
                <a:solidFill>
                  <a:srgbClr val="FF0000"/>
                </a:solidFill>
              </a:rPr>
              <a:t>conten</a:t>
            </a:r>
            <a:r>
              <a:rPr lang="ko-KR" altLang="en-US" dirty="0">
                <a:solidFill>
                  <a:srgbClr val="FF0000"/>
                </a:solidFill>
              </a:rPr>
              <a:t>랑 </a:t>
            </a:r>
            <a:r>
              <a:rPr lang="en-US" altLang="ko-KR" dirty="0">
                <a:solidFill>
                  <a:srgbClr val="FF0000"/>
                </a:solidFill>
              </a:rPr>
              <a:t>align-items</a:t>
            </a:r>
            <a:r>
              <a:rPr lang="ko-KR" altLang="en-US" dirty="0">
                <a:solidFill>
                  <a:srgbClr val="FF0000"/>
                </a:solidFill>
              </a:rPr>
              <a:t>는 가로 기준임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Flex-</a:t>
            </a:r>
            <a:r>
              <a:rPr lang="en-US" altLang="ko-KR" dirty="0" err="1">
                <a:solidFill>
                  <a:srgbClr val="FF0000"/>
                </a:solidFill>
              </a:rPr>
              <a:t>driection</a:t>
            </a:r>
            <a:r>
              <a:rPr lang="ko-KR" altLang="en-US" dirty="0">
                <a:solidFill>
                  <a:srgbClr val="FF0000"/>
                </a:solidFill>
              </a:rPr>
              <a:t>을 </a:t>
            </a:r>
            <a:r>
              <a:rPr lang="en-US" altLang="ko-KR" dirty="0" err="1">
                <a:solidFill>
                  <a:srgbClr val="FF0000"/>
                </a:solidFill>
              </a:rPr>
              <a:t>cloumn</a:t>
            </a:r>
            <a:r>
              <a:rPr lang="ko-KR" altLang="en-US" dirty="0">
                <a:solidFill>
                  <a:srgbClr val="FF0000"/>
                </a:solidFill>
              </a:rPr>
              <a:t>으로 바꾸면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align-items</a:t>
            </a:r>
            <a:r>
              <a:rPr lang="ko-KR" altLang="en-US" dirty="0">
                <a:solidFill>
                  <a:srgbClr val="FF0000"/>
                </a:solidFill>
              </a:rPr>
              <a:t>이 가로 </a:t>
            </a:r>
            <a:r>
              <a:rPr lang="en-US" altLang="ko-KR" dirty="0">
                <a:solidFill>
                  <a:srgbClr val="FF0000"/>
                </a:solidFill>
              </a:rPr>
              <a:t>Justify-</a:t>
            </a:r>
            <a:r>
              <a:rPr lang="en-US" altLang="ko-KR" dirty="0" err="1">
                <a:solidFill>
                  <a:srgbClr val="FF0000"/>
                </a:solidFill>
              </a:rPr>
              <a:t>conten</a:t>
            </a:r>
            <a:r>
              <a:rPr lang="ko-KR" altLang="en-US" dirty="0">
                <a:solidFill>
                  <a:srgbClr val="FF0000"/>
                </a:solidFill>
              </a:rPr>
              <a:t>가 세로가 됨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729</Words>
  <Application>Microsoft Office PowerPoint</Application>
  <PresentationFormat>사용자 지정</PresentationFormat>
  <Paragraphs>227</Paragraphs>
  <Slides>55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3" baseType="lpstr">
      <vt:lpstr>Noto Sans CJK KR Bold</vt:lpstr>
      <vt:lpstr>Noto Sans CJK KR Medium</vt:lpstr>
      <vt:lpstr>Noto Sans CJK KR Regular</vt:lpstr>
      <vt:lpstr>ONE Mobile Title OTF</vt:lpstr>
      <vt:lpstr>Pretendard Regular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김태환</cp:lastModifiedBy>
  <cp:revision>9</cp:revision>
  <dcterms:created xsi:type="dcterms:W3CDTF">2006-08-16T00:00:00Z</dcterms:created>
  <dcterms:modified xsi:type="dcterms:W3CDTF">2025-03-20T09:57:07Z</dcterms:modified>
  <cp:version/>
</cp:coreProperties>
</file>